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69" r:id="rId2"/>
    <p:sldId id="258" r:id="rId3"/>
    <p:sldId id="259" r:id="rId4"/>
    <p:sldId id="257" r:id="rId5"/>
    <p:sldId id="266" r:id="rId6"/>
    <p:sldId id="264" r:id="rId7"/>
    <p:sldId id="271" r:id="rId8"/>
    <p:sldId id="288" r:id="rId9"/>
    <p:sldId id="289" r:id="rId10"/>
    <p:sldId id="267" r:id="rId11"/>
    <p:sldId id="290" r:id="rId12"/>
    <p:sldId id="293" r:id="rId13"/>
    <p:sldId id="292" r:id="rId14"/>
    <p:sldId id="274" r:id="rId15"/>
    <p:sldId id="275" r:id="rId16"/>
    <p:sldId id="276" r:id="rId17"/>
    <p:sldId id="277" r:id="rId18"/>
    <p:sldId id="278" r:id="rId19"/>
    <p:sldId id="280" r:id="rId20"/>
    <p:sldId id="281" r:id="rId21"/>
    <p:sldId id="283" r:id="rId22"/>
    <p:sldId id="286" r:id="rId23"/>
    <p:sldId id="294" r:id="rId24"/>
    <p:sldId id="29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autoAdjust="0"/>
  </p:normalViewPr>
  <p:slideViewPr>
    <p:cSldViewPr snapToGrid="0">
      <p:cViewPr>
        <p:scale>
          <a:sx n="47" d="100"/>
          <a:sy n="47" d="100"/>
        </p:scale>
        <p:origin x="-90" y="-102"/>
      </p:cViewPr>
      <p:guideLst>
        <p:guide orient="horz" pos="2160"/>
        <p:guide pos="3840"/>
      </p:guideLst>
    </p:cSldViewPr>
  </p:slideViewPr>
  <p:outlineViewPr>
    <p:cViewPr>
      <p:scale>
        <a:sx n="33" d="100"/>
        <a:sy n="33" d="100"/>
      </p:scale>
      <p:origin x="54" y="380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B7F072-D2B4-4EBC-965D-C1D45BEEFA3B}" type="datetimeFigureOut">
              <a:rPr lang="en-US" smtClean="0"/>
              <a:pPr/>
              <a:t>10/24/2013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03AAED-32E0-4067-97B0-0ACA3FBF1E97}" type="slidenum">
              <a:rPr lang="en-US" smtClean="0"/>
              <a:pPr/>
              <a:t>‹#›</a:t>
            </a:fld>
            <a:endParaRPr lang="en-US"/>
          </a:p>
        </p:txBody>
      </p:sp>
    </p:spTree>
    <p:extLst>
      <p:ext uri="{BB962C8B-B14F-4D97-AF65-F5344CB8AC3E}">
        <p14:creationId xmlns:p14="http://schemas.microsoft.com/office/powerpoint/2010/main" val="4013963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1</a:t>
            </a:fld>
            <a:endParaRPr lang="en-US"/>
          </a:p>
        </p:txBody>
      </p:sp>
    </p:spTree>
    <p:extLst>
      <p:ext uri="{BB962C8B-B14F-4D97-AF65-F5344CB8AC3E}">
        <p14:creationId xmlns:p14="http://schemas.microsoft.com/office/powerpoint/2010/main" val="1835641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10</a:t>
            </a:fld>
            <a:endParaRPr lang="en-US"/>
          </a:p>
        </p:txBody>
      </p:sp>
    </p:spTree>
    <p:extLst>
      <p:ext uri="{BB962C8B-B14F-4D97-AF65-F5344CB8AC3E}">
        <p14:creationId xmlns:p14="http://schemas.microsoft.com/office/powerpoint/2010/main" val="3914002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11</a:t>
            </a:fld>
            <a:endParaRPr lang="en-US"/>
          </a:p>
        </p:txBody>
      </p:sp>
    </p:spTree>
    <p:extLst>
      <p:ext uri="{BB962C8B-B14F-4D97-AF65-F5344CB8AC3E}">
        <p14:creationId xmlns:p14="http://schemas.microsoft.com/office/powerpoint/2010/main" val="2557463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12</a:t>
            </a:fld>
            <a:endParaRPr lang="en-US"/>
          </a:p>
        </p:txBody>
      </p:sp>
    </p:spTree>
    <p:extLst>
      <p:ext uri="{BB962C8B-B14F-4D97-AF65-F5344CB8AC3E}">
        <p14:creationId xmlns:p14="http://schemas.microsoft.com/office/powerpoint/2010/main" val="456099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13</a:t>
            </a:fld>
            <a:endParaRPr lang="en-US"/>
          </a:p>
        </p:txBody>
      </p:sp>
    </p:spTree>
    <p:extLst>
      <p:ext uri="{BB962C8B-B14F-4D97-AF65-F5344CB8AC3E}">
        <p14:creationId xmlns:p14="http://schemas.microsoft.com/office/powerpoint/2010/main" val="2476377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14</a:t>
            </a:fld>
            <a:endParaRPr lang="en-US"/>
          </a:p>
        </p:txBody>
      </p:sp>
    </p:spTree>
    <p:extLst>
      <p:ext uri="{BB962C8B-B14F-4D97-AF65-F5344CB8AC3E}">
        <p14:creationId xmlns:p14="http://schemas.microsoft.com/office/powerpoint/2010/main" val="432103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15</a:t>
            </a:fld>
            <a:endParaRPr lang="en-US"/>
          </a:p>
        </p:txBody>
      </p:sp>
    </p:spTree>
    <p:extLst>
      <p:ext uri="{BB962C8B-B14F-4D97-AF65-F5344CB8AC3E}">
        <p14:creationId xmlns:p14="http://schemas.microsoft.com/office/powerpoint/2010/main" val="3433685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16</a:t>
            </a:fld>
            <a:endParaRPr lang="en-US"/>
          </a:p>
        </p:txBody>
      </p:sp>
    </p:spTree>
    <p:extLst>
      <p:ext uri="{BB962C8B-B14F-4D97-AF65-F5344CB8AC3E}">
        <p14:creationId xmlns:p14="http://schemas.microsoft.com/office/powerpoint/2010/main" val="3719120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17</a:t>
            </a:fld>
            <a:endParaRPr lang="en-US"/>
          </a:p>
        </p:txBody>
      </p:sp>
    </p:spTree>
    <p:extLst>
      <p:ext uri="{BB962C8B-B14F-4D97-AF65-F5344CB8AC3E}">
        <p14:creationId xmlns:p14="http://schemas.microsoft.com/office/powerpoint/2010/main" val="772759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18</a:t>
            </a:fld>
            <a:endParaRPr lang="en-US"/>
          </a:p>
        </p:txBody>
      </p:sp>
    </p:spTree>
    <p:extLst>
      <p:ext uri="{BB962C8B-B14F-4D97-AF65-F5344CB8AC3E}">
        <p14:creationId xmlns:p14="http://schemas.microsoft.com/office/powerpoint/2010/main" val="2256168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19</a:t>
            </a:fld>
            <a:endParaRPr lang="en-US"/>
          </a:p>
        </p:txBody>
      </p:sp>
    </p:spTree>
    <p:extLst>
      <p:ext uri="{BB962C8B-B14F-4D97-AF65-F5344CB8AC3E}">
        <p14:creationId xmlns:p14="http://schemas.microsoft.com/office/powerpoint/2010/main" val="3454740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2</a:t>
            </a:fld>
            <a:endParaRPr lang="en-US"/>
          </a:p>
        </p:txBody>
      </p:sp>
    </p:spTree>
    <p:extLst>
      <p:ext uri="{BB962C8B-B14F-4D97-AF65-F5344CB8AC3E}">
        <p14:creationId xmlns:p14="http://schemas.microsoft.com/office/powerpoint/2010/main" val="3280807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20</a:t>
            </a:fld>
            <a:endParaRPr lang="en-US"/>
          </a:p>
        </p:txBody>
      </p:sp>
    </p:spTree>
    <p:extLst>
      <p:ext uri="{BB962C8B-B14F-4D97-AF65-F5344CB8AC3E}">
        <p14:creationId xmlns:p14="http://schemas.microsoft.com/office/powerpoint/2010/main" val="93150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21</a:t>
            </a:fld>
            <a:endParaRPr lang="en-US"/>
          </a:p>
        </p:txBody>
      </p:sp>
    </p:spTree>
    <p:extLst>
      <p:ext uri="{BB962C8B-B14F-4D97-AF65-F5344CB8AC3E}">
        <p14:creationId xmlns:p14="http://schemas.microsoft.com/office/powerpoint/2010/main" val="2425518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22</a:t>
            </a:fld>
            <a:endParaRPr lang="en-US"/>
          </a:p>
        </p:txBody>
      </p:sp>
    </p:spTree>
    <p:extLst>
      <p:ext uri="{BB962C8B-B14F-4D97-AF65-F5344CB8AC3E}">
        <p14:creationId xmlns:p14="http://schemas.microsoft.com/office/powerpoint/2010/main" val="39291201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23</a:t>
            </a:fld>
            <a:endParaRPr lang="en-US"/>
          </a:p>
        </p:txBody>
      </p:sp>
    </p:spTree>
    <p:extLst>
      <p:ext uri="{BB962C8B-B14F-4D97-AF65-F5344CB8AC3E}">
        <p14:creationId xmlns:p14="http://schemas.microsoft.com/office/powerpoint/2010/main" val="9945221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24</a:t>
            </a:fld>
            <a:endParaRPr lang="en-US"/>
          </a:p>
        </p:txBody>
      </p:sp>
    </p:spTree>
    <p:extLst>
      <p:ext uri="{BB962C8B-B14F-4D97-AF65-F5344CB8AC3E}">
        <p14:creationId xmlns:p14="http://schemas.microsoft.com/office/powerpoint/2010/main" val="3868632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3</a:t>
            </a:fld>
            <a:endParaRPr lang="en-US"/>
          </a:p>
        </p:txBody>
      </p:sp>
    </p:spTree>
    <p:extLst>
      <p:ext uri="{BB962C8B-B14F-4D97-AF65-F5344CB8AC3E}">
        <p14:creationId xmlns:p14="http://schemas.microsoft.com/office/powerpoint/2010/main" val="776342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4</a:t>
            </a:fld>
            <a:endParaRPr lang="en-US"/>
          </a:p>
        </p:txBody>
      </p:sp>
    </p:spTree>
    <p:extLst>
      <p:ext uri="{BB962C8B-B14F-4D97-AF65-F5344CB8AC3E}">
        <p14:creationId xmlns:p14="http://schemas.microsoft.com/office/powerpoint/2010/main" val="3104454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5</a:t>
            </a:fld>
            <a:endParaRPr lang="en-US"/>
          </a:p>
        </p:txBody>
      </p:sp>
    </p:spTree>
    <p:extLst>
      <p:ext uri="{BB962C8B-B14F-4D97-AF65-F5344CB8AC3E}">
        <p14:creationId xmlns:p14="http://schemas.microsoft.com/office/powerpoint/2010/main" val="2752134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6</a:t>
            </a:fld>
            <a:endParaRPr lang="en-US"/>
          </a:p>
        </p:txBody>
      </p:sp>
    </p:spTree>
    <p:extLst>
      <p:ext uri="{BB962C8B-B14F-4D97-AF65-F5344CB8AC3E}">
        <p14:creationId xmlns:p14="http://schemas.microsoft.com/office/powerpoint/2010/main" val="557199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7</a:t>
            </a:fld>
            <a:endParaRPr lang="en-US"/>
          </a:p>
        </p:txBody>
      </p:sp>
    </p:spTree>
    <p:extLst>
      <p:ext uri="{BB962C8B-B14F-4D97-AF65-F5344CB8AC3E}">
        <p14:creationId xmlns:p14="http://schemas.microsoft.com/office/powerpoint/2010/main" val="1077462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8</a:t>
            </a:fld>
            <a:endParaRPr lang="en-US"/>
          </a:p>
        </p:txBody>
      </p:sp>
    </p:spTree>
    <p:extLst>
      <p:ext uri="{BB962C8B-B14F-4D97-AF65-F5344CB8AC3E}">
        <p14:creationId xmlns:p14="http://schemas.microsoft.com/office/powerpoint/2010/main" val="1153205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3AAED-32E0-4067-97B0-0ACA3FBF1E97}" type="slidenum">
              <a:rPr lang="en-US" smtClean="0"/>
              <a:pPr/>
              <a:t>9</a:t>
            </a:fld>
            <a:endParaRPr lang="en-US"/>
          </a:p>
        </p:txBody>
      </p:sp>
    </p:spTree>
    <p:extLst>
      <p:ext uri="{BB962C8B-B14F-4D97-AF65-F5344CB8AC3E}">
        <p14:creationId xmlns:p14="http://schemas.microsoft.com/office/powerpoint/2010/main" val="1939229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5BB6E57-BC75-4A49-A30C-DD8C5B5BF111}" type="datetimeFigureOut">
              <a:rPr lang="en-US" smtClean="0"/>
              <a:pPr/>
              <a:t>10/24/2013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BE392A-3B35-4792-8D70-D476BDEBC44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BB6E57-BC75-4A49-A30C-DD8C5B5BF111}"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E392A-3B35-4792-8D70-D476BDEBC4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BB6E57-BC75-4A49-A30C-DD8C5B5BF111}"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E392A-3B35-4792-8D70-D476BDEBC4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BB6E57-BC75-4A49-A30C-DD8C5B5BF111}"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E392A-3B35-4792-8D70-D476BDEBC4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BB6E57-BC75-4A49-A30C-DD8C5B5BF111}"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E392A-3B35-4792-8D70-D476BDEBC44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BB6E57-BC75-4A49-A30C-DD8C5B5BF111}"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E392A-3B35-4792-8D70-D476BDEBC4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5BB6E57-BC75-4A49-A30C-DD8C5B5BF111}" type="datetimeFigureOut">
              <a:rPr lang="en-US" smtClean="0"/>
              <a:pPr/>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BE392A-3B35-4792-8D70-D476BDEBC4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BB6E57-BC75-4A49-A30C-DD8C5B5BF111}" type="datetimeFigureOut">
              <a:rPr lang="en-US" smtClean="0"/>
              <a:pPr/>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BE392A-3B35-4792-8D70-D476BDEBC4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B6E57-BC75-4A49-A30C-DD8C5B5BF111}" type="datetimeFigureOut">
              <a:rPr lang="en-US" smtClean="0"/>
              <a:pPr/>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BE392A-3B35-4792-8D70-D476BDEBC4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BB6E57-BC75-4A49-A30C-DD8C5B5BF111}"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BE392A-3B35-4792-8D70-D476BDEBC4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BB6E57-BC75-4A49-A30C-DD8C5B5BF111}"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37BE392A-3B35-4792-8D70-D476BDEBC446}"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BB6E57-BC75-4A49-A30C-DD8C5B5BF111}" type="datetimeFigureOut">
              <a:rPr lang="en-US" smtClean="0"/>
              <a:pPr/>
              <a:t>10/24/2013</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BE392A-3B35-4792-8D70-D476BDEBC446}"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benefitadvisors.biz/" TargetMode="External"/><Relationship Id="rId7"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linkedin.com/groups/Affordable-Care-Act-Implementation-Group-5144677" TargetMode="External"/><Relationship Id="rId5" Type="http://schemas.openxmlformats.org/officeDocument/2006/relationships/hyperlink" Target="https://www.facebook.com/steven.roy.5" TargetMode="External"/><Relationship Id="rId4" Type="http://schemas.openxmlformats.org/officeDocument/2006/relationships/hyperlink" Target="mailto:steven.roy@ccsrinc.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3616"/>
            <a:ext cx="8870731" cy="2994081"/>
          </a:xfrm>
        </p:spPr>
        <p:txBody>
          <a:bodyPr>
            <a:normAutofit fontScale="90000"/>
          </a:bodyPr>
          <a:lstStyle/>
          <a:p>
            <a:pPr algn="ctr"/>
            <a:r>
              <a:rPr lang="en-US" sz="5400" dirty="0" smtClean="0">
                <a:effectLst/>
                <a:latin typeface="Times New Roman" pitchFamily="18" charset="0"/>
                <a:cs typeface="Times New Roman" pitchFamily="18" charset="0"/>
              </a:rPr>
              <a:t/>
            </a:r>
            <a:br>
              <a:rPr lang="en-US" sz="5400" dirty="0" smtClean="0">
                <a:effectLst/>
                <a:latin typeface="Times New Roman" pitchFamily="18" charset="0"/>
                <a:cs typeface="Times New Roman" pitchFamily="18" charset="0"/>
              </a:rPr>
            </a:br>
            <a:r>
              <a:rPr lang="en-US" sz="5300" dirty="0" smtClean="0">
                <a:solidFill>
                  <a:schemeClr val="tx1"/>
                </a:solidFill>
                <a:effectLst/>
                <a:latin typeface="Times New Roman" pitchFamily="18" charset="0"/>
                <a:cs typeface="Times New Roman" pitchFamily="18" charset="0"/>
              </a:rPr>
              <a:t>Implementing PPACA:</a:t>
            </a:r>
            <a:br>
              <a:rPr lang="en-US" sz="5300" dirty="0" smtClean="0">
                <a:solidFill>
                  <a:schemeClr val="tx1"/>
                </a:solidFill>
                <a:effectLst/>
                <a:latin typeface="Times New Roman" pitchFamily="18" charset="0"/>
                <a:cs typeface="Times New Roman" pitchFamily="18" charset="0"/>
              </a:rPr>
            </a:br>
            <a:r>
              <a:rPr lang="en-US" sz="5300" dirty="0" smtClean="0">
                <a:solidFill>
                  <a:schemeClr val="tx1"/>
                </a:solidFill>
                <a:effectLst/>
                <a:latin typeface="Times New Roman" pitchFamily="18" charset="0"/>
                <a:cs typeface="Times New Roman" pitchFamily="18" charset="0"/>
              </a:rPr>
              <a:t>A Strategic Guide </a:t>
            </a:r>
            <a:br>
              <a:rPr lang="en-US" sz="5300" dirty="0" smtClean="0">
                <a:solidFill>
                  <a:schemeClr val="tx1"/>
                </a:solidFill>
                <a:effectLst/>
                <a:latin typeface="Times New Roman" pitchFamily="18" charset="0"/>
                <a:cs typeface="Times New Roman" pitchFamily="18" charset="0"/>
              </a:rPr>
            </a:br>
            <a:r>
              <a:rPr lang="en-US" sz="5300" dirty="0" smtClean="0">
                <a:solidFill>
                  <a:schemeClr val="tx1"/>
                </a:solidFill>
                <a:effectLst/>
                <a:latin typeface="Times New Roman" pitchFamily="18" charset="0"/>
                <a:cs typeface="Times New Roman" pitchFamily="18" charset="0"/>
              </a:rPr>
              <a:t>for Businesses</a:t>
            </a:r>
            <a:endParaRPr lang="en-US" sz="53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273269" y="5922580"/>
            <a:ext cx="11918731" cy="935420"/>
          </a:xfrm>
        </p:spPr>
        <p:txBody>
          <a:bodyPr>
            <a:normAutofit/>
          </a:bodyPr>
          <a:lstStyle/>
          <a:p>
            <a:pPr marL="0" indent="0">
              <a:lnSpc>
                <a:spcPct val="120000"/>
              </a:lnSpc>
              <a:buNone/>
            </a:pPr>
            <a:r>
              <a:rPr lang="en-US" sz="900" dirty="0" smtClean="0">
                <a:latin typeface="Times New Roman" pitchFamily="18" charset="0"/>
                <a:cs typeface="Times New Roman" pitchFamily="18" charset="0"/>
              </a:rPr>
              <a:t>“</a:t>
            </a:r>
            <a:r>
              <a:rPr lang="en-US" sz="900" dirty="0">
                <a:latin typeface="Times New Roman" pitchFamily="18" charset="0"/>
                <a:cs typeface="Times New Roman" pitchFamily="18" charset="0"/>
              </a:rPr>
              <a:t>Securities and investment advisory services offered through ING Financial </a:t>
            </a:r>
            <a:r>
              <a:rPr lang="en-US" sz="900" dirty="0" smtClean="0">
                <a:latin typeface="Times New Roman" pitchFamily="18" charset="0"/>
                <a:cs typeface="Times New Roman" pitchFamily="18" charset="0"/>
              </a:rPr>
              <a:t>Partners” Steven </a:t>
            </a:r>
            <a:r>
              <a:rPr lang="en-US" sz="900" dirty="0">
                <a:latin typeface="Times New Roman" pitchFamily="18" charset="0"/>
                <a:cs typeface="Times New Roman" pitchFamily="18" charset="0"/>
              </a:rPr>
              <a:t>J </a:t>
            </a:r>
            <a:r>
              <a:rPr lang="en-US" sz="900" dirty="0" smtClean="0">
                <a:latin typeface="Times New Roman" pitchFamily="18" charset="0"/>
                <a:cs typeface="Times New Roman" pitchFamily="18" charset="0"/>
              </a:rPr>
              <a:t>Roy </a:t>
            </a:r>
            <a:r>
              <a:rPr lang="en-US" sz="900" dirty="0">
                <a:latin typeface="Times New Roman" pitchFamily="18" charset="0"/>
                <a:cs typeface="Times New Roman" pitchFamily="18" charset="0"/>
              </a:rPr>
              <a:t>Steven J Roy Management, </a:t>
            </a:r>
            <a:r>
              <a:rPr lang="en-US" sz="900" dirty="0" err="1" smtClean="0">
                <a:latin typeface="Times New Roman" pitchFamily="18" charset="0"/>
                <a:cs typeface="Times New Roman" pitchFamily="18" charset="0"/>
              </a:rPr>
              <a:t>Inc</a:t>
            </a:r>
            <a:r>
              <a:rPr lang="en-US" sz="900" dirty="0" smtClean="0">
                <a:latin typeface="Times New Roman" pitchFamily="18" charset="0"/>
                <a:cs typeface="Times New Roman" pitchFamily="18" charset="0"/>
              </a:rPr>
              <a:t>, and Benefits Management Advisors, LLC  </a:t>
            </a:r>
            <a:r>
              <a:rPr lang="en-US" sz="900" dirty="0">
                <a:latin typeface="Times New Roman" pitchFamily="18" charset="0"/>
                <a:cs typeface="Times New Roman" pitchFamily="18" charset="0"/>
              </a:rPr>
              <a:t>are not affiliated with ING Financial </a:t>
            </a:r>
            <a:r>
              <a:rPr lang="en-US" sz="900" dirty="0" smtClean="0">
                <a:latin typeface="Times New Roman" pitchFamily="18" charset="0"/>
                <a:cs typeface="Times New Roman" pitchFamily="18" charset="0"/>
              </a:rPr>
              <a:t>Partners Neither </a:t>
            </a:r>
            <a:r>
              <a:rPr lang="en-US" sz="900" dirty="0">
                <a:latin typeface="Times New Roman" pitchFamily="18" charset="0"/>
                <a:cs typeface="Times New Roman" pitchFamily="18" charset="0"/>
              </a:rPr>
              <a:t>ING Financial Partners or ING representative provide Tax or legal advice. Please </a:t>
            </a:r>
            <a:r>
              <a:rPr lang="en-US" sz="900" dirty="0" smtClean="0">
                <a:latin typeface="Times New Roman" pitchFamily="18" charset="0"/>
                <a:cs typeface="Times New Roman" pitchFamily="18" charset="0"/>
              </a:rPr>
              <a:t>consult with </a:t>
            </a:r>
            <a:r>
              <a:rPr lang="en-US" sz="900" dirty="0">
                <a:latin typeface="Times New Roman" pitchFamily="18" charset="0"/>
                <a:cs typeface="Times New Roman" pitchFamily="18" charset="0"/>
              </a:rPr>
              <a:t>your tax or legal advisor regarding your individual situation</a:t>
            </a:r>
            <a:r>
              <a:rPr lang="en-US" sz="900" dirty="0" smtClean="0">
                <a:latin typeface="Times New Roman" pitchFamily="18" charset="0"/>
                <a:cs typeface="Times New Roman" pitchFamily="18" charset="0"/>
              </a:rPr>
              <a:t>.</a:t>
            </a:r>
          </a:p>
          <a:p>
            <a:pPr marL="0" indent="0">
              <a:lnSpc>
                <a:spcPct val="120000"/>
              </a:lnSpc>
              <a:buNone/>
            </a:pPr>
            <a:r>
              <a:rPr lang="en-US" sz="900" dirty="0">
                <a:latin typeface="Times New Roman" pitchFamily="18" charset="0"/>
                <a:cs typeface="Times New Roman" pitchFamily="18" charset="0"/>
              </a:rPr>
              <a:t>IRS Circular 230 Disclosure: In order to comply with requirements imposed by the Internal Revenue Service, we inform you that any U.S. tax advice contained in this communication (including any attachments) is not intended to be used, and cannot be used, for the purpose of (</a:t>
            </a:r>
            <a:r>
              <a:rPr lang="en-US" sz="900" dirty="0" err="1">
                <a:latin typeface="Times New Roman" pitchFamily="18" charset="0"/>
                <a:cs typeface="Times New Roman" pitchFamily="18" charset="0"/>
              </a:rPr>
              <a:t>i</a:t>
            </a:r>
            <a:r>
              <a:rPr lang="en-US" sz="900" dirty="0">
                <a:latin typeface="Times New Roman" pitchFamily="18" charset="0"/>
                <a:cs typeface="Times New Roman" pitchFamily="18" charset="0"/>
              </a:rPr>
              <a:t>) avoiding penalties under the Internal Revenue Code or (ii) promoting, marketing, or recommending to another party any transaction or matter addressed herein</a:t>
            </a:r>
            <a:r>
              <a:rPr lang="en-US" sz="900" dirty="0" smtClean="0">
                <a:latin typeface="Times New Roman" pitchFamily="18" charset="0"/>
                <a:cs typeface="Times New Roman" pitchFamily="18" charset="0"/>
              </a:rPr>
              <a:t>.</a:t>
            </a:r>
          </a:p>
          <a:p>
            <a:pPr marL="0" indent="0">
              <a:buNone/>
            </a:pPr>
            <a:endParaRPr lang="en-US" sz="1400" dirty="0"/>
          </a:p>
          <a:p>
            <a:pPr marL="0" indent="0">
              <a:buNone/>
            </a:pPr>
            <a:endParaRPr lang="en-US" sz="1400" dirty="0"/>
          </a:p>
        </p:txBody>
      </p:sp>
      <p:sp>
        <p:nvSpPr>
          <p:cNvPr id="5" name="TextBox 4"/>
          <p:cNvSpPr txBox="1"/>
          <p:nvPr/>
        </p:nvSpPr>
        <p:spPr>
          <a:xfrm>
            <a:off x="3909849" y="3447392"/>
            <a:ext cx="1429407" cy="369332"/>
          </a:xfrm>
          <a:prstGeom prst="rect">
            <a:avLst/>
          </a:prstGeom>
          <a:noFill/>
        </p:spPr>
        <p:txBody>
          <a:bodyPr wrap="square" rtlCol="0">
            <a:spAutoFit/>
          </a:bodyPr>
          <a:lstStyle/>
          <a:p>
            <a:r>
              <a:rPr lang="en-US" dirty="0" smtClean="0">
                <a:latin typeface="Times New Roman" pitchFamily="18" charset="0"/>
                <a:cs typeface="Times New Roman" pitchFamily="18" charset="0"/>
              </a:rPr>
              <a:t>Presented by:</a:t>
            </a:r>
            <a:endParaRPr lang="en-US" dirty="0">
              <a:latin typeface="Times New Roman" pitchFamily="18" charset="0"/>
              <a:cs typeface="Times New Roman" pitchFamily="18" charset="0"/>
            </a:endParaRPr>
          </a:p>
        </p:txBody>
      </p:sp>
      <p:sp>
        <p:nvSpPr>
          <p:cNvPr id="6" name="TextBox 5"/>
          <p:cNvSpPr txBox="1"/>
          <p:nvPr/>
        </p:nvSpPr>
        <p:spPr>
          <a:xfrm>
            <a:off x="1378039" y="3815255"/>
            <a:ext cx="2941714" cy="1231106"/>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Steven J. Roy</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Benefits Management Advisors, LLC.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Cell: 818-489-4228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Fax: 818-232-9178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sr@ccsrinc.com</a:t>
            </a:r>
            <a:endParaRPr lang="en-US" sz="1400" dirty="0">
              <a:latin typeface="Times New Roman" pitchFamily="18" charset="0"/>
              <a:cs typeface="Times New Roman" pitchFamily="18" charset="0"/>
            </a:endParaRPr>
          </a:p>
        </p:txBody>
      </p:sp>
      <p:sp>
        <p:nvSpPr>
          <p:cNvPr id="7" name="TextBox 6"/>
          <p:cNvSpPr txBox="1"/>
          <p:nvPr/>
        </p:nvSpPr>
        <p:spPr>
          <a:xfrm>
            <a:off x="4803229" y="3804746"/>
            <a:ext cx="2743200" cy="1508105"/>
          </a:xfrm>
          <a:prstGeom prst="rect">
            <a:avLst/>
          </a:prstGeom>
          <a:noFill/>
        </p:spPr>
        <p:txBody>
          <a:bodyPr wrap="square" rtlCol="0">
            <a:spAutoFit/>
          </a:bodyPr>
          <a:lstStyle/>
          <a:p>
            <a:pPr algn="ctr"/>
            <a:r>
              <a:rPr lang="en-US" dirty="0" err="1" smtClean="0">
                <a:latin typeface="Times New Roman" pitchFamily="18" charset="0"/>
                <a:cs typeface="Times New Roman" pitchFamily="18" charset="0"/>
              </a:rPr>
              <a:t>Nastaran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Motiei</a:t>
            </a:r>
            <a:endParaRPr lang="en-US" dirty="0" smtClean="0">
              <a:latin typeface="Times New Roman" pitchFamily="18" charset="0"/>
              <a:cs typeface="Times New Roman" pitchFamily="18" charset="0"/>
            </a:endParaRPr>
          </a:p>
          <a:p>
            <a:pPr algn="ctr"/>
            <a:r>
              <a:rPr lang="en-US" sz="1400" dirty="0" smtClean="0">
                <a:latin typeface="Times New Roman" pitchFamily="18" charset="0"/>
                <a:cs typeface="Times New Roman" pitchFamily="18" charset="0"/>
              </a:rPr>
              <a:t>ING Financial Partners</a:t>
            </a:r>
          </a:p>
          <a:p>
            <a:pPr algn="ctr"/>
            <a:r>
              <a:rPr lang="en-US" sz="1400" dirty="0" smtClean="0">
                <a:latin typeface="Times New Roman" pitchFamily="18" charset="0"/>
                <a:cs typeface="Times New Roman" pitchFamily="18" charset="0"/>
              </a:rPr>
              <a:t>Ph: (310) 904-4692</a:t>
            </a:r>
          </a:p>
          <a:p>
            <a:pPr algn="ctr"/>
            <a:r>
              <a:rPr lang="en-US" sz="1400" dirty="0" err="1" smtClean="0">
                <a:latin typeface="Times New Roman" pitchFamily="18" charset="0"/>
                <a:cs typeface="Times New Roman" pitchFamily="18" charset="0"/>
              </a:rPr>
              <a:t>Fx</a:t>
            </a:r>
            <a:r>
              <a:rPr lang="en-US" sz="1400" dirty="0" smtClean="0">
                <a:latin typeface="Times New Roman" pitchFamily="18" charset="0"/>
                <a:cs typeface="Times New Roman" pitchFamily="18" charset="0"/>
              </a:rPr>
              <a:t>: 424-777-0751</a:t>
            </a:r>
          </a:p>
          <a:p>
            <a:pPr algn="ctr"/>
            <a:r>
              <a:rPr lang="en-US" sz="1400" dirty="0" smtClean="0">
                <a:latin typeface="Times New Roman" pitchFamily="18" charset="0"/>
                <a:cs typeface="Times New Roman" pitchFamily="18" charset="0"/>
              </a:rPr>
              <a:t>Nastaran.motiei@ingfp.com</a:t>
            </a:r>
          </a:p>
          <a:p>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2512" y="890447"/>
            <a:ext cx="3262184" cy="4683211"/>
          </a:xfrm>
          <a:prstGeom prst="rect">
            <a:avLst/>
          </a:prstGeom>
        </p:spPr>
      </p:pic>
    </p:spTree>
    <p:extLst>
      <p:ext uri="{BB962C8B-B14F-4D97-AF65-F5344CB8AC3E}">
        <p14:creationId xmlns:p14="http://schemas.microsoft.com/office/powerpoint/2010/main" val="3070406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579" y="924909"/>
            <a:ext cx="10972800" cy="1072057"/>
          </a:xfrm>
        </p:spPr>
        <p:txBody>
          <a:bodyPr>
            <a:normAutofit fontScale="90000"/>
          </a:bodyPr>
          <a:lstStyle/>
          <a:p>
            <a:pPr algn="ctr"/>
            <a:r>
              <a:rPr lang="en-US" dirty="0"/>
              <a:t>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i="1" dirty="0"/>
              <a:t/>
            </a:r>
            <a:br>
              <a:rPr lang="en-US" i="1" dirty="0"/>
            </a:br>
            <a:r>
              <a:rPr lang="en-US" sz="4000" dirty="0" smtClean="0">
                <a:solidFill>
                  <a:schemeClr val="tx1"/>
                </a:solidFill>
                <a:latin typeface="Times New Roman" pitchFamily="18" charset="0"/>
                <a:cs typeface="Times New Roman" pitchFamily="18" charset="0"/>
              </a:rPr>
              <a:t>Company Size Management Strategy</a:t>
            </a:r>
            <a:r>
              <a:rPr lang="en-US" sz="4000" dirty="0">
                <a:solidFill>
                  <a:schemeClr val="tx1"/>
                </a:solidFill>
                <a:latin typeface="Times New Roman" pitchFamily="18" charset="0"/>
                <a:cs typeface="Times New Roman" pitchFamily="18" charset="0"/>
              </a:rPr>
              <a:t/>
            </a:r>
            <a:br>
              <a:rPr lang="en-US" sz="4000" dirty="0">
                <a:solidFill>
                  <a:schemeClr val="tx1"/>
                </a:solidFill>
                <a:latin typeface="Times New Roman" pitchFamily="18" charset="0"/>
                <a:cs typeface="Times New Roman" pitchFamily="18" charset="0"/>
              </a:rPr>
            </a:br>
            <a:r>
              <a:rPr lang="en-US" sz="3100" dirty="0" smtClean="0">
                <a:solidFill>
                  <a:schemeClr val="tx1"/>
                </a:solidFill>
                <a:latin typeface="Times New Roman" pitchFamily="18" charset="0"/>
                <a:cs typeface="Times New Roman" pitchFamily="18" charset="0"/>
              </a:rPr>
              <a:t>Viability Determined By Company Growth Plan &amp; Task Divisibility</a:t>
            </a:r>
            <a:endParaRPr lang="en-US" sz="31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588579" y="2083091"/>
            <a:ext cx="10972800" cy="4389120"/>
          </a:xfrm>
        </p:spPr>
        <p:txBody>
          <a:bodyPr>
            <a:normAutofit/>
          </a:bodyPr>
          <a:lstStyle/>
          <a:p>
            <a:pPr marL="0" indent="0">
              <a:buNone/>
            </a:pPr>
            <a:r>
              <a:rPr lang="en-US" sz="2400" b="1" i="1" dirty="0" smtClean="0">
                <a:latin typeface="Times New Roman" pitchFamily="18" charset="0"/>
                <a:cs typeface="Times New Roman" pitchFamily="18" charset="0"/>
              </a:rPr>
              <a:t>For Companies on the Cusp:</a:t>
            </a:r>
            <a:r>
              <a:rPr lang="en-US" sz="3200" b="1" i="1"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Slow or no </a:t>
            </a:r>
            <a:r>
              <a:rPr lang="en-US" sz="2000" dirty="0">
                <a:latin typeface="Times New Roman" pitchFamily="18" charset="0"/>
                <a:cs typeface="Times New Roman" pitchFamily="18" charset="0"/>
              </a:rPr>
              <a:t>g</a:t>
            </a:r>
            <a:r>
              <a:rPr lang="en-US" sz="2000" dirty="0" smtClean="0">
                <a:latin typeface="Times New Roman" pitchFamily="18" charset="0"/>
                <a:cs typeface="Times New Roman" pitchFamily="18" charset="0"/>
              </a:rPr>
              <a:t>rowth of employment </a:t>
            </a:r>
            <a:r>
              <a:rPr lang="en-US" sz="2000" dirty="0">
                <a:latin typeface="Times New Roman" pitchFamily="18" charset="0"/>
                <a:cs typeface="Times New Roman" pitchFamily="18" charset="0"/>
              </a:rPr>
              <a:t>b</a:t>
            </a:r>
            <a:r>
              <a:rPr lang="en-US" sz="2000" dirty="0" smtClean="0">
                <a:latin typeface="Times New Roman" pitchFamily="18" charset="0"/>
                <a:cs typeface="Times New Roman" pitchFamily="18" charset="0"/>
              </a:rPr>
              <a:t>ase</a:t>
            </a:r>
          </a:p>
          <a:p>
            <a:r>
              <a:rPr lang="en-US" sz="2000" dirty="0" smtClean="0">
                <a:latin typeface="Times New Roman" pitchFamily="18" charset="0"/>
                <a:cs typeface="Times New Roman" pitchFamily="18" charset="0"/>
              </a:rPr>
              <a:t>Task consolidation to avoid use of part </a:t>
            </a: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ime </a:t>
            </a:r>
            <a:r>
              <a:rPr lang="en-US" sz="2000" dirty="0">
                <a:latin typeface="Times New Roman" pitchFamily="18" charset="0"/>
                <a:cs typeface="Times New Roman" pitchFamily="18" charset="0"/>
              </a:rPr>
              <a:t>e</a:t>
            </a:r>
            <a:r>
              <a:rPr lang="en-US" sz="2000" dirty="0" smtClean="0">
                <a:latin typeface="Times New Roman" pitchFamily="18" charset="0"/>
                <a:cs typeface="Times New Roman" pitchFamily="18" charset="0"/>
              </a:rPr>
              <a:t>mployees</a:t>
            </a:r>
          </a:p>
          <a:p>
            <a:r>
              <a:rPr lang="en-US" sz="2000" dirty="0" smtClean="0">
                <a:latin typeface="Times New Roman" pitchFamily="18" charset="0"/>
                <a:cs typeface="Times New Roman" pitchFamily="18" charset="0"/>
              </a:rPr>
              <a:t>Outsourcing </a:t>
            </a:r>
          </a:p>
          <a:p>
            <a:pPr marL="0" indent="0">
              <a:buNone/>
            </a:pPr>
            <a:r>
              <a:rPr lang="en-US" sz="2400" b="1" i="1" dirty="0" smtClean="0">
                <a:latin typeface="Times New Roman" pitchFamily="18" charset="0"/>
                <a:cs typeface="Times New Roman" pitchFamily="18" charset="0"/>
              </a:rPr>
              <a:t>One Strategy that is probably a Non-Starter:</a:t>
            </a:r>
          </a:p>
          <a:p>
            <a:r>
              <a:rPr lang="en-US" sz="2000" dirty="0" smtClean="0">
                <a:latin typeface="Times New Roman" panose="02020603050405020304" pitchFamily="18" charset="0"/>
                <a:cs typeface="Times New Roman" pitchFamily="18" charset="0"/>
              </a:rPr>
              <a:t>Recent regulations invoke IRC §§318, 414 so splitting up the company into several smaller ones will only work if current owners are willing to shed control.</a:t>
            </a:r>
          </a:p>
          <a:p>
            <a:pPr marL="0" indent="0">
              <a:buNone/>
            </a:pPr>
            <a:r>
              <a:rPr lang="en-US" sz="2400" b="1" i="1" dirty="0" smtClean="0">
                <a:latin typeface="Times New Roman" panose="02020603050405020304" pitchFamily="18" charset="0"/>
                <a:cs typeface="Times New Roman" pitchFamily="18" charset="0"/>
              </a:rPr>
              <a:t>Another Should Be Used With Caution;</a:t>
            </a:r>
            <a:endParaRPr lang="en-US" sz="2400" b="1" i="1"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Shedding employees, who then become “independent contractors” can be far more trouble than it is worth.</a:t>
            </a:r>
          </a:p>
          <a:p>
            <a:pPr marL="0" indent="0">
              <a:buNone/>
            </a:pPr>
            <a:r>
              <a:rPr lang="en-US" sz="2400" b="1" i="1" dirty="0" smtClean="0">
                <a:latin typeface="Times New Roman" panose="02020603050405020304" pitchFamily="18" charset="0"/>
                <a:cs typeface="Times New Roman" panose="02020603050405020304" pitchFamily="18" charset="0"/>
              </a:rPr>
              <a:t>None of these approaches is viable in a growing, dynamic environment.</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8915142" y="6104000"/>
            <a:ext cx="3276858" cy="577081"/>
          </a:xfrm>
          <a:prstGeom prst="rect">
            <a:avLst/>
          </a:prstGeom>
          <a:noFill/>
        </p:spPr>
        <p:txBody>
          <a:bodyPr wrap="non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a:t>
            </a:r>
            <a:r>
              <a:rPr lang="en-US" sz="1050" dirty="0" smtClean="0">
                <a:latin typeface="Times New Roman" pitchFamily="18" charset="0"/>
                <a:cs typeface="Times New Roman" pitchFamily="18" charset="0"/>
              </a:rPr>
              <a:t>sr@ccsrinc.com</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1074884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579" y="924909"/>
            <a:ext cx="10972800" cy="1072057"/>
          </a:xfrm>
        </p:spPr>
        <p:txBody>
          <a:bodyPr>
            <a:normAutofit fontScale="90000"/>
          </a:bodyPr>
          <a:lstStyle/>
          <a:p>
            <a:pPr algn="ctr"/>
            <a:r>
              <a:rPr lang="en-US" dirty="0"/>
              <a:t>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i="1" dirty="0"/>
              <a:t/>
            </a:r>
            <a:br>
              <a:rPr lang="en-US" i="1" dirty="0"/>
            </a:br>
            <a:r>
              <a:rPr lang="en-US" sz="4000" dirty="0" smtClean="0">
                <a:solidFill>
                  <a:schemeClr val="tx1"/>
                </a:solidFill>
                <a:latin typeface="Times New Roman" pitchFamily="18" charset="0"/>
                <a:cs typeface="Times New Roman" pitchFamily="18" charset="0"/>
              </a:rPr>
              <a:t>Labor Force Hours Management Strategy</a:t>
            </a: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r>
              <a:rPr lang="en-US" sz="2900" dirty="0" smtClean="0">
                <a:solidFill>
                  <a:schemeClr val="tx1"/>
                </a:solidFill>
                <a:latin typeface="Times New Roman" pitchFamily="18" charset="0"/>
                <a:cs typeface="Times New Roman" pitchFamily="18" charset="0"/>
              </a:rPr>
              <a:t>Most Viable with Relatively Unskilled Labor Force &amp; Highly Divisible Tasks</a:t>
            </a:r>
            <a:endParaRPr lang="en-US" sz="29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588579" y="2069443"/>
            <a:ext cx="10972800" cy="4389120"/>
          </a:xfrm>
        </p:spPr>
        <p:txBody>
          <a:bodyPr>
            <a:normAutofit/>
          </a:bodyPr>
          <a:lstStyle/>
          <a:p>
            <a:pPr marL="0" indent="0">
              <a:buNone/>
            </a:pPr>
            <a:r>
              <a:rPr lang="en-US" sz="2400" b="1" i="1" dirty="0" smtClean="0">
                <a:latin typeface="Times New Roman" pitchFamily="18" charset="0"/>
                <a:cs typeface="Times New Roman" pitchFamily="18" charset="0"/>
              </a:rPr>
              <a:t>Reduce labor performing highly divisible tasks.</a:t>
            </a:r>
            <a:endParaRPr lang="en-US" sz="2400" b="1" i="1" dirty="0">
              <a:latin typeface="Times New Roman" pitchFamily="18" charset="0"/>
              <a:cs typeface="Times New Roman" pitchFamily="18" charset="0"/>
            </a:endParaRPr>
          </a:p>
          <a:p>
            <a:r>
              <a:rPr lang="en-US" sz="2200" dirty="0" smtClean="0">
                <a:latin typeface="Times New Roman" pitchFamily="18" charset="0"/>
                <a:cs typeface="Times New Roman" pitchFamily="18" charset="0"/>
              </a:rPr>
              <a:t>Task Consolidation and Reassignment </a:t>
            </a:r>
          </a:p>
          <a:p>
            <a:r>
              <a:rPr lang="en-US" sz="2200" dirty="0" smtClean="0">
                <a:latin typeface="Times New Roman" pitchFamily="18" charset="0"/>
                <a:cs typeface="Times New Roman" pitchFamily="18" charset="0"/>
              </a:rPr>
              <a:t>Out-Sourcing and Independent Contractors</a:t>
            </a:r>
            <a:endParaRPr lang="en-US" sz="2200" dirty="0">
              <a:latin typeface="Times New Roman" pitchFamily="18" charset="0"/>
              <a:cs typeface="Times New Roman" pitchFamily="18" charset="0"/>
            </a:endParaRPr>
          </a:p>
          <a:p>
            <a:pPr marL="0" indent="0">
              <a:buNone/>
            </a:pPr>
            <a:r>
              <a:rPr lang="en-US" sz="2400" b="1" i="1" dirty="0" smtClean="0">
                <a:latin typeface="Times New Roman" pitchFamily="18" charset="0"/>
                <a:cs typeface="Times New Roman" pitchFamily="18" charset="0"/>
              </a:rPr>
              <a:t>Two issues to beware of:</a:t>
            </a:r>
          </a:p>
          <a:p>
            <a:r>
              <a:rPr lang="en-US" sz="2200" dirty="0" smtClean="0">
                <a:latin typeface="Times New Roman" pitchFamily="18" charset="0"/>
                <a:cs typeface="Times New Roman" pitchFamily="18" charset="0"/>
              </a:rPr>
              <a:t>ERISA §510</a:t>
            </a:r>
          </a:p>
          <a:p>
            <a:r>
              <a:rPr lang="en-US" sz="2200" dirty="0">
                <a:latin typeface="Times New Roman" panose="02020603050405020304" pitchFamily="18" charset="0"/>
                <a:cs typeface="Times New Roman" panose="02020603050405020304" pitchFamily="18" charset="0"/>
              </a:rPr>
              <a:t>Shedding employees, who then become “independent contractors” can be far more trouble than it is worth.</a:t>
            </a:r>
          </a:p>
          <a:p>
            <a:pPr marL="0" indent="0">
              <a:buNone/>
            </a:pPr>
            <a:r>
              <a:rPr lang="en-US" sz="2400" b="1" i="1" dirty="0" smtClean="0"/>
              <a:t>These approaches affect worker loyalty, efficiency, and productivity.</a:t>
            </a:r>
          </a:p>
          <a:p>
            <a:pPr marL="0" indent="0">
              <a:buNone/>
            </a:pPr>
            <a:r>
              <a:rPr lang="en-US" sz="2400" b="1" i="1" dirty="0" smtClean="0"/>
              <a:t>Ironically, they may not be usable in several very low skill environments.</a:t>
            </a:r>
            <a:endParaRPr lang="en-US" sz="2400" b="1" i="1" dirty="0"/>
          </a:p>
          <a:p>
            <a:pPr marL="0" indent="0">
              <a:buNone/>
            </a:pPr>
            <a:endParaRPr lang="en-US" dirty="0"/>
          </a:p>
        </p:txBody>
      </p:sp>
      <p:sp>
        <p:nvSpPr>
          <p:cNvPr id="5" name="TextBox 4"/>
          <p:cNvSpPr txBox="1"/>
          <p:nvPr/>
        </p:nvSpPr>
        <p:spPr>
          <a:xfrm>
            <a:off x="8284521" y="5953959"/>
            <a:ext cx="3276858" cy="577081"/>
          </a:xfrm>
          <a:prstGeom prst="rect">
            <a:avLst/>
          </a:prstGeom>
          <a:noFill/>
        </p:spPr>
        <p:txBody>
          <a:bodyPr wrap="non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a:t>
            </a:r>
            <a:r>
              <a:rPr lang="en-US" sz="1050" dirty="0" smtClean="0">
                <a:latin typeface="Times New Roman" pitchFamily="18" charset="0"/>
                <a:cs typeface="Times New Roman" pitchFamily="18" charset="0"/>
              </a:rPr>
              <a:t>sr@ccsrinc.com</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2812173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579" y="924909"/>
            <a:ext cx="10972800" cy="1072057"/>
          </a:xfrm>
        </p:spPr>
        <p:txBody>
          <a:bodyPr>
            <a:normAutofit fontScale="90000"/>
          </a:bodyPr>
          <a:lstStyle/>
          <a:p>
            <a:pPr algn="ctr"/>
            <a:r>
              <a:rPr lang="en-US" dirty="0"/>
              <a:t>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i="1" dirty="0"/>
              <a:t/>
            </a:r>
            <a:br>
              <a:rPr lang="en-US" i="1" dirty="0"/>
            </a:br>
            <a:r>
              <a:rPr lang="en-US" sz="4000" dirty="0" smtClean="0">
                <a:solidFill>
                  <a:schemeClr val="tx1"/>
                </a:solidFill>
                <a:latin typeface="Times New Roman" pitchFamily="18" charset="0"/>
                <a:cs typeface="Times New Roman" pitchFamily="18" charset="0"/>
              </a:rPr>
              <a:t>Benefit Coverage Management Strategy</a:t>
            </a: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r>
              <a:rPr lang="en-US" sz="2900" dirty="0" smtClean="0">
                <a:solidFill>
                  <a:schemeClr val="tx1"/>
                </a:solidFill>
                <a:latin typeface="Times New Roman" pitchFamily="18" charset="0"/>
                <a:cs typeface="Times New Roman" pitchFamily="18" charset="0"/>
              </a:rPr>
              <a:t>Most Viable with Relatively Unskilled Labor Force &amp; Highly Divisible Tasks</a:t>
            </a:r>
            <a:endParaRPr lang="en-US" sz="29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588579" y="2069443"/>
            <a:ext cx="10972800" cy="4389120"/>
          </a:xfrm>
        </p:spPr>
        <p:txBody>
          <a:bodyPr>
            <a:normAutofit/>
          </a:bodyPr>
          <a:lstStyle/>
          <a:p>
            <a:pPr marL="0" indent="0">
              <a:buNone/>
            </a:pPr>
            <a:r>
              <a:rPr lang="en-US" sz="2400" b="1" i="1" dirty="0" smtClean="0">
                <a:latin typeface="Times New Roman" pitchFamily="18" charset="0"/>
                <a:cs typeface="Times New Roman" pitchFamily="18" charset="0"/>
              </a:rPr>
              <a:t>Reduce the covered population.</a:t>
            </a:r>
            <a:endParaRPr lang="en-US" sz="2400" b="1" i="1" dirty="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The </a:t>
            </a:r>
            <a:r>
              <a:rPr lang="en-US" sz="2200" dirty="0" err="1" smtClean="0">
                <a:latin typeface="Times New Roman" pitchFamily="18" charset="0"/>
                <a:cs typeface="Times New Roman" pitchFamily="18" charset="0"/>
              </a:rPr>
              <a:t>Refuseniki</a:t>
            </a:r>
            <a:r>
              <a:rPr lang="en-US" sz="2200" dirty="0" smtClean="0">
                <a:latin typeface="Times New Roman" pitchFamily="18" charset="0"/>
                <a:cs typeface="Times New Roman" pitchFamily="18" charset="0"/>
              </a:rPr>
              <a:t> Strategy</a:t>
            </a:r>
          </a:p>
          <a:p>
            <a:r>
              <a:rPr lang="en-US" sz="2200" dirty="0" smtClean="0">
                <a:latin typeface="Times New Roman" pitchFamily="18" charset="0"/>
                <a:cs typeface="Times New Roman" pitchFamily="18" charset="0"/>
              </a:rPr>
              <a:t>Reduce Employee work hours in divisible, low-skill tasks to ≤ 30/week. </a:t>
            </a:r>
          </a:p>
          <a:p>
            <a:r>
              <a:rPr lang="en-US" sz="2200" dirty="0" smtClean="0">
                <a:latin typeface="Times New Roman" pitchFamily="18" charset="0"/>
                <a:cs typeface="Times New Roman" pitchFamily="18" charset="0"/>
              </a:rPr>
              <a:t>Shed or displace previously covered populations (spouses who have access to other coverage)</a:t>
            </a:r>
          </a:p>
          <a:p>
            <a:r>
              <a:rPr lang="en-US" sz="2200" dirty="0" smtClean="0">
                <a:latin typeface="Times New Roman" pitchFamily="18" charset="0"/>
                <a:cs typeface="Times New Roman" pitchFamily="18" charset="0"/>
              </a:rPr>
              <a:t>Prospective changes to retiree benefits</a:t>
            </a:r>
            <a:endParaRPr lang="en-US" sz="2200" dirty="0">
              <a:latin typeface="Times New Roman" pitchFamily="18" charset="0"/>
              <a:cs typeface="Times New Roman" pitchFamily="18" charset="0"/>
            </a:endParaRPr>
          </a:p>
          <a:p>
            <a:pPr marL="0" indent="0">
              <a:buNone/>
            </a:pPr>
            <a:r>
              <a:rPr lang="en-US" sz="2400" b="1" i="1" dirty="0" smtClean="0">
                <a:latin typeface="Times New Roman" pitchFamily="18" charset="0"/>
                <a:cs typeface="Times New Roman" pitchFamily="18" charset="0"/>
              </a:rPr>
              <a:t>Examples of this approach:</a:t>
            </a:r>
          </a:p>
          <a:p>
            <a:r>
              <a:rPr lang="en-US" sz="2200" dirty="0" smtClean="0">
                <a:latin typeface="Times New Roman" pitchFamily="18" charset="0"/>
                <a:cs typeface="Times New Roman" pitchFamily="18" charset="0"/>
              </a:rPr>
              <a:t>UPS – Denied coverage to spouses who have access through their own employers.</a:t>
            </a:r>
          </a:p>
          <a:p>
            <a:r>
              <a:rPr lang="en-US" sz="2200" dirty="0" smtClean="0">
                <a:latin typeface="Times New Roman" pitchFamily="18" charset="0"/>
                <a:cs typeface="Times New Roman" pitchFamily="18" charset="0"/>
              </a:rPr>
              <a:t>IBM – reoriented retiree benefits.</a:t>
            </a:r>
            <a:endParaRPr lang="en-US" sz="2200"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5" name="TextBox 4"/>
          <p:cNvSpPr txBox="1"/>
          <p:nvPr/>
        </p:nvSpPr>
        <p:spPr>
          <a:xfrm>
            <a:off x="8284521" y="5881482"/>
            <a:ext cx="3276858" cy="577081"/>
          </a:xfrm>
          <a:prstGeom prst="rect">
            <a:avLst/>
          </a:prstGeom>
          <a:noFill/>
        </p:spPr>
        <p:txBody>
          <a:bodyPr wrap="non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a:t>
            </a:r>
            <a:r>
              <a:rPr lang="en-US" sz="1050" dirty="0" smtClean="0">
                <a:latin typeface="Times New Roman" pitchFamily="18" charset="0"/>
                <a:cs typeface="Times New Roman" pitchFamily="18" charset="0"/>
              </a:rPr>
              <a:t>sr@ccsrinc.com</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644358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579" y="924909"/>
            <a:ext cx="10972800" cy="1072057"/>
          </a:xfrm>
        </p:spPr>
        <p:txBody>
          <a:bodyPr>
            <a:normAutofit fontScale="90000"/>
          </a:bodyPr>
          <a:lstStyle/>
          <a:p>
            <a:pPr algn="ctr"/>
            <a:r>
              <a:rPr lang="en-US" dirty="0"/>
              <a:t>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200" b="1" dirty="0" smtClean="0"/>
              <a:t/>
            </a:r>
            <a:br>
              <a:rPr lang="en-US" sz="2200" b="1" dirty="0" smtClean="0"/>
            </a:br>
            <a:r>
              <a:rPr lang="en-US" sz="2200" b="1" dirty="0" smtClean="0"/>
              <a:t/>
            </a:r>
            <a:br>
              <a:rPr lang="en-US" sz="2200" b="1" dirty="0" smtClean="0"/>
            </a:br>
            <a:r>
              <a:rPr lang="en-US" sz="2200" b="1" dirty="0" smtClean="0"/>
              <a:t/>
            </a:r>
            <a:br>
              <a:rPr lang="en-US" sz="2200" b="1" dirty="0" smtClean="0"/>
            </a:br>
            <a:r>
              <a:rPr lang="en-US" i="1" dirty="0"/>
              <a:t/>
            </a:r>
            <a:br>
              <a:rPr lang="en-US" i="1" dirty="0"/>
            </a:br>
            <a:r>
              <a:rPr lang="en-US" sz="4000" dirty="0" smtClean="0">
                <a:solidFill>
                  <a:schemeClr val="tx1"/>
                </a:solidFill>
                <a:latin typeface="Times New Roman" pitchFamily="18" charset="0"/>
                <a:cs typeface="Times New Roman" pitchFamily="18" charset="0"/>
              </a:rPr>
              <a:t>Cost Management Strategy</a:t>
            </a:r>
            <a:r>
              <a:rPr lang="en-US" sz="4000" b="1" dirty="0" smtClean="0">
                <a:solidFill>
                  <a:schemeClr val="tx1"/>
                </a:solidFill>
                <a:latin typeface="Times New Roman" pitchFamily="18" charset="0"/>
                <a:cs typeface="Times New Roman" pitchFamily="18" charset="0"/>
              </a:rPr>
              <a:t/>
            </a:r>
            <a:br>
              <a:rPr lang="en-US" sz="4000" b="1" dirty="0" smtClean="0">
                <a:solidFill>
                  <a:schemeClr val="tx1"/>
                </a:solidFill>
                <a:latin typeface="Times New Roman" pitchFamily="18" charset="0"/>
                <a:cs typeface="Times New Roman" pitchFamily="18" charset="0"/>
              </a:rPr>
            </a:br>
            <a:r>
              <a:rPr lang="en-US" sz="3600" dirty="0" smtClean="0">
                <a:solidFill>
                  <a:schemeClr val="tx1"/>
                </a:solidFill>
                <a:latin typeface="Times New Roman" pitchFamily="18" charset="0"/>
                <a:cs typeface="Times New Roman" pitchFamily="18" charset="0"/>
              </a:rPr>
              <a:t>Mid and Long Term Cost Considerations and Trends</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588579" y="2069443"/>
            <a:ext cx="10972800" cy="4389120"/>
          </a:xfrm>
        </p:spPr>
        <p:txBody>
          <a:bodyPr>
            <a:normAutofit fontScale="70000" lnSpcReduction="20000"/>
          </a:bodyPr>
          <a:lstStyle/>
          <a:p>
            <a:pPr marL="0" indent="0">
              <a:buNone/>
            </a:pPr>
            <a:r>
              <a:rPr lang="en-US" sz="3400" b="1" i="1" dirty="0" smtClean="0">
                <a:latin typeface="Times New Roman" pitchFamily="18" charset="0"/>
                <a:cs typeface="Times New Roman" pitchFamily="18" charset="0"/>
              </a:rPr>
              <a:t>Long </a:t>
            </a:r>
            <a:r>
              <a:rPr lang="en-US" sz="3400" b="1" i="1" dirty="0">
                <a:latin typeface="Times New Roman" pitchFamily="18" charset="0"/>
                <a:cs typeface="Times New Roman" pitchFamily="18" charset="0"/>
              </a:rPr>
              <a:t>and Mid-Term Drivers of Health Care </a:t>
            </a:r>
            <a:r>
              <a:rPr lang="en-US" sz="3400" b="1" i="1" dirty="0" smtClean="0">
                <a:latin typeface="Times New Roman" pitchFamily="18" charset="0"/>
                <a:cs typeface="Times New Roman" pitchFamily="18" charset="0"/>
              </a:rPr>
              <a:t>Cost</a:t>
            </a:r>
          </a:p>
          <a:p>
            <a:pPr marL="0" indent="0">
              <a:buNone/>
            </a:pPr>
            <a:endParaRPr lang="en-US" sz="3400" b="1" i="1" dirty="0" smtClean="0">
              <a:latin typeface="Times New Roman" pitchFamily="18" charset="0"/>
              <a:cs typeface="Times New Roman" pitchFamily="18" charset="0"/>
            </a:endParaRPr>
          </a:p>
          <a:p>
            <a:r>
              <a:rPr lang="en-US" sz="3400" dirty="0">
                <a:latin typeface="Times New Roman" pitchFamily="18" charset="0"/>
                <a:cs typeface="Times New Roman" pitchFamily="18" charset="0"/>
              </a:rPr>
              <a:t>Employer/Employee Driven Strategies</a:t>
            </a:r>
          </a:p>
          <a:p>
            <a:pPr lvl="1"/>
            <a:r>
              <a:rPr lang="en-US" sz="3400" dirty="0">
                <a:latin typeface="Times New Roman" pitchFamily="18" charset="0"/>
                <a:cs typeface="Times New Roman" pitchFamily="18" charset="0"/>
              </a:rPr>
              <a:t>Greater employee accountability (higher deductible &amp; co-pay, higher premium participation)</a:t>
            </a:r>
          </a:p>
          <a:p>
            <a:pPr lvl="1"/>
            <a:r>
              <a:rPr lang="en-US" sz="3400" dirty="0">
                <a:latin typeface="Times New Roman" pitchFamily="18" charset="0"/>
                <a:cs typeface="Times New Roman" pitchFamily="18" charset="0"/>
              </a:rPr>
              <a:t>Eroding coverage of retiree medical benefits (new employees)</a:t>
            </a:r>
          </a:p>
          <a:p>
            <a:pPr lvl="1"/>
            <a:r>
              <a:rPr lang="en-US" sz="3400" dirty="0">
                <a:latin typeface="Times New Roman" pitchFamily="18" charset="0"/>
                <a:cs typeface="Times New Roman" pitchFamily="18" charset="0"/>
              </a:rPr>
              <a:t>More ABHPs (both for cost reduction and in anticipation of the Cadillac tax.)</a:t>
            </a:r>
          </a:p>
          <a:p>
            <a:pPr lvl="1"/>
            <a:r>
              <a:rPr lang="en-US" sz="3400" dirty="0">
                <a:latin typeface="Times New Roman" pitchFamily="18" charset="0"/>
                <a:cs typeface="Times New Roman" pitchFamily="18" charset="0"/>
              </a:rPr>
              <a:t>Greater employer investment in preventative care</a:t>
            </a:r>
          </a:p>
          <a:p>
            <a:pPr lvl="1"/>
            <a:r>
              <a:rPr lang="en-US" sz="3400" dirty="0">
                <a:latin typeface="Times New Roman" pitchFamily="18" charset="0"/>
                <a:cs typeface="Times New Roman" pitchFamily="18" charset="0"/>
              </a:rPr>
              <a:t>More reliance on emerging technologies (telemedicine, mobile apps, e-visits, data-enabled kiosks) </a:t>
            </a:r>
          </a:p>
          <a:p>
            <a:pPr lvl="1"/>
            <a:r>
              <a:rPr lang="en-US" sz="3400" dirty="0">
                <a:latin typeface="Times New Roman" pitchFamily="18" charset="0"/>
                <a:cs typeface="Times New Roman" pitchFamily="18" charset="0"/>
              </a:rPr>
              <a:t>Emphasis on performance based provider reimbursements</a:t>
            </a:r>
          </a:p>
          <a:p>
            <a:endParaRPr lang="en-US" b="1" i="1" dirty="0"/>
          </a:p>
          <a:p>
            <a:pPr marL="0" indent="0">
              <a:buNone/>
            </a:pPr>
            <a:endParaRPr lang="en-US" dirty="0"/>
          </a:p>
        </p:txBody>
      </p:sp>
      <p:sp>
        <p:nvSpPr>
          <p:cNvPr id="5" name="TextBox 4"/>
          <p:cNvSpPr txBox="1"/>
          <p:nvPr/>
        </p:nvSpPr>
        <p:spPr>
          <a:xfrm>
            <a:off x="8284521" y="5881482"/>
            <a:ext cx="3276858" cy="577081"/>
          </a:xfrm>
          <a:prstGeom prst="rect">
            <a:avLst/>
          </a:prstGeom>
          <a:noFill/>
        </p:spPr>
        <p:txBody>
          <a:bodyPr wrap="non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a:t>
            </a:r>
            <a:r>
              <a:rPr lang="en-US" sz="1050" dirty="0" smtClean="0">
                <a:latin typeface="Times New Roman" pitchFamily="18" charset="0"/>
                <a:cs typeface="Times New Roman" pitchFamily="18" charset="0"/>
              </a:rPr>
              <a:t>sr@ccsrinc.com</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2678114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tx1"/>
                </a:solidFill>
                <a:latin typeface="Times New Roman" pitchFamily="18" charset="0"/>
                <a:cs typeface="Times New Roman" pitchFamily="18" charset="0"/>
              </a:rPr>
              <a:t>Cost Management Strategy</a:t>
            </a:r>
            <a:r>
              <a:rPr lang="en-US" sz="3600" dirty="0">
                <a:solidFill>
                  <a:schemeClr val="tx1"/>
                </a:solidFill>
                <a:latin typeface="Times New Roman" pitchFamily="18" charset="0"/>
                <a:cs typeface="Times New Roman" pitchFamily="18" charset="0"/>
              </a:rPr>
              <a:t/>
            </a:r>
            <a:br>
              <a:rPr lang="en-US" sz="3600" dirty="0">
                <a:solidFill>
                  <a:schemeClr val="tx1"/>
                </a:solidFill>
                <a:latin typeface="Times New Roman" pitchFamily="18" charset="0"/>
                <a:cs typeface="Times New Roman" pitchFamily="18" charset="0"/>
              </a:rPr>
            </a:br>
            <a:r>
              <a:rPr lang="en-US" sz="3200" dirty="0">
                <a:solidFill>
                  <a:schemeClr val="tx1"/>
                </a:solidFill>
                <a:latin typeface="Times New Roman" pitchFamily="18" charset="0"/>
                <a:cs typeface="Times New Roman" pitchFamily="18" charset="0"/>
              </a:rPr>
              <a:t>Mid and Long Term Cost Considerations and Trends</a:t>
            </a:r>
          </a:p>
        </p:txBody>
      </p:sp>
      <p:sp>
        <p:nvSpPr>
          <p:cNvPr id="3" name="Content Placeholder 2"/>
          <p:cNvSpPr>
            <a:spLocks noGrp="1"/>
          </p:cNvSpPr>
          <p:nvPr>
            <p:ph idx="1"/>
          </p:nvPr>
        </p:nvSpPr>
        <p:spPr>
          <a:xfrm>
            <a:off x="588579" y="2240280"/>
            <a:ext cx="10972800" cy="4389120"/>
          </a:xfrm>
        </p:spPr>
        <p:txBody>
          <a:bodyPr>
            <a:normAutofit fontScale="92500" lnSpcReduction="10000"/>
          </a:bodyPr>
          <a:lstStyle/>
          <a:p>
            <a:pPr marL="0" indent="0">
              <a:buNone/>
            </a:pPr>
            <a:r>
              <a:rPr lang="en-US" dirty="0">
                <a:latin typeface="Times New Roman" pitchFamily="18" charset="0"/>
                <a:cs typeface="Times New Roman" pitchFamily="18" charset="0"/>
              </a:rPr>
              <a:t>Long and Mid-Term Drivers of Health Care </a:t>
            </a:r>
            <a:r>
              <a:rPr lang="en-US" dirty="0" smtClean="0">
                <a:latin typeface="Times New Roman" pitchFamily="18" charset="0"/>
                <a:cs typeface="Times New Roman" pitchFamily="18" charset="0"/>
              </a:rPr>
              <a:t>Cost</a:t>
            </a:r>
          </a:p>
          <a:p>
            <a:pPr marL="0" indent="0">
              <a:buNone/>
            </a:pPr>
            <a:endParaRPr lang="en-US" b="1" i="1" dirty="0">
              <a:latin typeface="Times New Roman" pitchFamily="18" charset="0"/>
              <a:cs typeface="Times New Roman" pitchFamily="18" charset="0"/>
            </a:endParaRPr>
          </a:p>
          <a:p>
            <a:r>
              <a:rPr lang="en-US" dirty="0">
                <a:latin typeface="Times New Roman" pitchFamily="18" charset="0"/>
                <a:cs typeface="Times New Roman" pitchFamily="18" charset="0"/>
              </a:rPr>
              <a:t>Employer/Provider Focused Strategies</a:t>
            </a:r>
          </a:p>
          <a:p>
            <a:pPr lvl="1"/>
            <a:r>
              <a:rPr lang="en-US" dirty="0">
                <a:latin typeface="Times New Roman" pitchFamily="18" charset="0"/>
                <a:cs typeface="Times New Roman" pitchFamily="18" charset="0"/>
              </a:rPr>
              <a:t>Vendor/Provider payments based on achievement of specific performance targets</a:t>
            </a:r>
          </a:p>
          <a:p>
            <a:pPr lvl="1"/>
            <a:r>
              <a:rPr lang="en-US" dirty="0">
                <a:latin typeface="Times New Roman" pitchFamily="18" charset="0"/>
                <a:cs typeface="Times New Roman" pitchFamily="18" charset="0"/>
              </a:rPr>
              <a:t>Incentives (or penalties) to providers to improve quality, efficiency and health outcomes of plan participants (i.e., performance-based payments)</a:t>
            </a:r>
          </a:p>
          <a:p>
            <a:pPr lvl="1"/>
            <a:r>
              <a:rPr lang="en-US" dirty="0">
                <a:latin typeface="Times New Roman" pitchFamily="18" charset="0"/>
                <a:cs typeface="Times New Roman" pitchFamily="18" charset="0"/>
              </a:rPr>
              <a:t>Use of a third party negotiator to secure improved pricing for medical services</a:t>
            </a:r>
          </a:p>
          <a:p>
            <a:pPr lvl="1"/>
            <a:r>
              <a:rPr lang="en-US" dirty="0">
                <a:latin typeface="Times New Roman" pitchFamily="18" charset="0"/>
                <a:cs typeface="Times New Roman" pitchFamily="18" charset="0"/>
              </a:rPr>
              <a:t>Incentives (or penalties) to providers for coordinating care and using emerging technologies or evidence-based treatments</a:t>
            </a:r>
          </a:p>
          <a:p>
            <a:pPr lvl="1"/>
            <a:r>
              <a:rPr lang="en-US" dirty="0">
                <a:latin typeface="Times New Roman" pitchFamily="18" charset="0"/>
                <a:cs typeface="Times New Roman" pitchFamily="18" charset="0"/>
              </a:rPr>
              <a:t>New payment methodologies that hold providers accountable for cost of episode of care, replacing fee for service</a:t>
            </a:r>
          </a:p>
          <a:p>
            <a:pPr lvl="1"/>
            <a:r>
              <a:rPr lang="en-US" dirty="0">
                <a:latin typeface="Times New Roman" pitchFamily="18" charset="0"/>
                <a:cs typeface="Times New Roman" pitchFamily="18" charset="0"/>
              </a:rPr>
              <a:t>Contract directly with physicians, hospitals and/or ACOs</a:t>
            </a:r>
          </a:p>
          <a:p>
            <a:endParaRPr lang="en-US" dirty="0"/>
          </a:p>
        </p:txBody>
      </p:sp>
      <p:sp>
        <p:nvSpPr>
          <p:cNvPr id="4" name="TextBox 3"/>
          <p:cNvSpPr txBox="1"/>
          <p:nvPr/>
        </p:nvSpPr>
        <p:spPr>
          <a:xfrm>
            <a:off x="7908956" y="6119336"/>
            <a:ext cx="3673444" cy="738664"/>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sr@ccsrinc.com</a:t>
            </a:r>
          </a:p>
          <a:p>
            <a:pPr algn="r"/>
            <a:endParaRPr lang="en-US" sz="1050" dirty="0"/>
          </a:p>
        </p:txBody>
      </p:sp>
    </p:spTree>
    <p:extLst>
      <p:ext uri="{BB962C8B-B14F-4D97-AF65-F5344CB8AC3E}">
        <p14:creationId xmlns:p14="http://schemas.microsoft.com/office/powerpoint/2010/main" val="3503740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090" y="819702"/>
            <a:ext cx="10972800" cy="1143000"/>
          </a:xfrm>
        </p:spPr>
        <p:txBody>
          <a:bodyPr>
            <a:noAutofit/>
          </a:bodyPr>
          <a:lstStyle/>
          <a:p>
            <a:pPr algn="ctr"/>
            <a:r>
              <a:rPr lang="en-US" sz="4000" dirty="0" smtClean="0">
                <a:solidFill>
                  <a:schemeClr val="tx1"/>
                </a:solidFill>
                <a:latin typeface="Times New Roman" pitchFamily="18" charset="0"/>
                <a:cs typeface="Times New Roman" pitchFamily="18" charset="0"/>
              </a:rPr>
              <a:t>Cost Management Strategy</a:t>
            </a:r>
            <a:r>
              <a:rPr lang="en-US" sz="4000" dirty="0">
                <a:solidFill>
                  <a:schemeClr val="tx1"/>
                </a:solidFill>
                <a:latin typeface="Times New Roman" pitchFamily="18" charset="0"/>
                <a:cs typeface="Times New Roman" pitchFamily="18" charset="0"/>
              </a:rPr>
              <a:t/>
            </a:r>
            <a:br>
              <a:rPr lang="en-US" sz="4000" dirty="0">
                <a:solidFill>
                  <a:schemeClr val="tx1"/>
                </a:solidFill>
                <a:latin typeface="Times New Roman" pitchFamily="18" charset="0"/>
                <a:cs typeface="Times New Roman" pitchFamily="18" charset="0"/>
              </a:rPr>
            </a:br>
            <a:r>
              <a:rPr lang="en-US" sz="3200" dirty="0">
                <a:solidFill>
                  <a:schemeClr val="tx1"/>
                </a:solidFill>
                <a:latin typeface="Times New Roman" pitchFamily="18" charset="0"/>
                <a:cs typeface="Times New Roman" pitchFamily="18" charset="0"/>
              </a:rPr>
              <a:t>Mid and Long Term Cost Considerations and Trends</a:t>
            </a:r>
          </a:p>
        </p:txBody>
      </p:sp>
      <p:sp>
        <p:nvSpPr>
          <p:cNvPr id="3" name="Content Placeholder 2"/>
          <p:cNvSpPr>
            <a:spLocks noGrp="1"/>
          </p:cNvSpPr>
          <p:nvPr>
            <p:ph idx="1"/>
          </p:nvPr>
        </p:nvSpPr>
        <p:spPr>
          <a:xfrm>
            <a:off x="609600" y="2198239"/>
            <a:ext cx="10972800" cy="4389120"/>
          </a:xfrm>
        </p:spPr>
        <p:txBody>
          <a:bodyPr>
            <a:normAutofit fontScale="92500" lnSpcReduction="10000"/>
          </a:bodyPr>
          <a:lstStyle/>
          <a:p>
            <a:pPr marL="0" indent="0">
              <a:buNone/>
            </a:pPr>
            <a:r>
              <a:rPr lang="en-US" dirty="0">
                <a:latin typeface="Times New Roman" pitchFamily="18" charset="0"/>
                <a:cs typeface="Times New Roman" pitchFamily="18" charset="0"/>
              </a:rPr>
              <a:t>Long and Mid-Term Drivers of Health Care </a:t>
            </a:r>
            <a:r>
              <a:rPr lang="en-US" dirty="0" smtClean="0">
                <a:latin typeface="Times New Roman" pitchFamily="18" charset="0"/>
                <a:cs typeface="Times New Roman" pitchFamily="18" charset="0"/>
              </a:rPr>
              <a:t>Cost</a:t>
            </a:r>
            <a:endParaRPr lang="en-US" dirty="0">
              <a:latin typeface="Times New Roman" pitchFamily="18" charset="0"/>
              <a:cs typeface="Times New Roman" pitchFamily="18" charset="0"/>
            </a:endParaRPr>
          </a:p>
          <a:p>
            <a:pPr marL="0" indent="0">
              <a:buNone/>
            </a:pPr>
            <a:endParaRPr lang="en-US" b="1" i="1" dirty="0">
              <a:latin typeface="Times New Roman" pitchFamily="18" charset="0"/>
              <a:cs typeface="Times New Roman" pitchFamily="18" charset="0"/>
            </a:endParaRPr>
          </a:p>
          <a:p>
            <a:r>
              <a:rPr lang="en-US" dirty="0">
                <a:latin typeface="Times New Roman" pitchFamily="18" charset="0"/>
                <a:cs typeface="Times New Roman" pitchFamily="18" charset="0"/>
              </a:rPr>
              <a:t>Market Factors</a:t>
            </a:r>
          </a:p>
          <a:p>
            <a:pPr lvl="1"/>
            <a:r>
              <a:rPr lang="en-US" dirty="0">
                <a:latin typeface="Times New Roman" pitchFamily="18" charset="0"/>
                <a:cs typeface="Times New Roman" pitchFamily="18" charset="0"/>
              </a:rPr>
              <a:t>Two steps forward:</a:t>
            </a:r>
          </a:p>
          <a:p>
            <a:pPr lvl="2"/>
            <a:r>
              <a:rPr lang="en-US" dirty="0">
                <a:latin typeface="Times New Roman" pitchFamily="18" charset="0"/>
                <a:cs typeface="Times New Roman" pitchFamily="18" charset="0"/>
              </a:rPr>
              <a:t>Movement away from service delivery in high cost environments toward lower cost environments (HMO → PPO, Hospital/ER → Clinic )</a:t>
            </a:r>
          </a:p>
          <a:p>
            <a:pPr lvl="2"/>
            <a:r>
              <a:rPr lang="en-US" dirty="0">
                <a:latin typeface="Times New Roman" pitchFamily="18" charset="0"/>
                <a:cs typeface="Times New Roman" pitchFamily="18" charset="0"/>
              </a:rPr>
              <a:t>Federal readmission penalties (Medicare and Medicaid)</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p>
          <a:p>
            <a:pPr lvl="1"/>
            <a:r>
              <a:rPr lang="en-US" dirty="0">
                <a:latin typeface="Times New Roman" pitchFamily="18" charset="0"/>
                <a:cs typeface="Times New Roman" pitchFamily="18" charset="0"/>
              </a:rPr>
              <a:t>Three steps back:</a:t>
            </a:r>
          </a:p>
          <a:p>
            <a:pPr lvl="2"/>
            <a:r>
              <a:rPr lang="en-US" dirty="0">
                <a:latin typeface="Times New Roman" pitchFamily="18" charset="0"/>
                <a:cs typeface="Times New Roman" pitchFamily="18" charset="0"/>
              </a:rPr>
              <a:t>Switch to biologics (away from generics) </a:t>
            </a:r>
          </a:p>
          <a:p>
            <a:pPr lvl="2"/>
            <a:r>
              <a:rPr lang="en-US" dirty="0">
                <a:latin typeface="Times New Roman" pitchFamily="18" charset="0"/>
                <a:cs typeface="Times New Roman" pitchFamily="18" charset="0"/>
              </a:rPr>
              <a:t>Health industry consolidation</a:t>
            </a:r>
          </a:p>
          <a:p>
            <a:pPr lvl="2"/>
            <a:r>
              <a:rPr lang="en-US" dirty="0">
                <a:latin typeface="Times New Roman" pitchFamily="18" charset="0"/>
                <a:cs typeface="Times New Roman" pitchFamily="18" charset="0"/>
              </a:rPr>
              <a:t>Doctor shortage</a:t>
            </a:r>
          </a:p>
          <a:p>
            <a:endParaRPr lang="en-US" dirty="0"/>
          </a:p>
        </p:txBody>
      </p:sp>
      <p:sp>
        <p:nvSpPr>
          <p:cNvPr id="4" name="TextBox 3"/>
          <p:cNvSpPr txBox="1"/>
          <p:nvPr/>
        </p:nvSpPr>
        <p:spPr>
          <a:xfrm>
            <a:off x="7830207" y="6010278"/>
            <a:ext cx="3741683"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sr@ccsrinc.com</a:t>
            </a:r>
          </a:p>
        </p:txBody>
      </p:sp>
    </p:spTree>
    <p:extLst>
      <p:ext uri="{BB962C8B-B14F-4D97-AF65-F5344CB8AC3E}">
        <p14:creationId xmlns:p14="http://schemas.microsoft.com/office/powerpoint/2010/main" val="3554575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17181"/>
            <a:ext cx="10972800" cy="1143000"/>
          </a:xfrm>
        </p:spPr>
        <p:txBody>
          <a:bodyPr>
            <a:noAutofit/>
          </a:bodyPr>
          <a:lstStyle/>
          <a:p>
            <a:pPr algn="ctr"/>
            <a:r>
              <a:rPr lang="en-US" sz="4000" dirty="0" smtClean="0">
                <a:solidFill>
                  <a:schemeClr val="tx1"/>
                </a:solidFill>
                <a:latin typeface="Times New Roman" pitchFamily="18" charset="0"/>
                <a:cs typeface="Times New Roman" pitchFamily="18" charset="0"/>
              </a:rPr>
              <a:t>Cost Management Strategy</a:t>
            </a:r>
            <a:br>
              <a:rPr lang="en-US" sz="4000" dirty="0" smtClean="0">
                <a:solidFill>
                  <a:schemeClr val="tx1"/>
                </a:solidFill>
                <a:latin typeface="Times New Roman" pitchFamily="18" charset="0"/>
                <a:cs typeface="Times New Roman" pitchFamily="18" charset="0"/>
              </a:rPr>
            </a:br>
            <a:r>
              <a:rPr lang="en-US" sz="2800" dirty="0" smtClean="0">
                <a:solidFill>
                  <a:schemeClr val="tx1"/>
                </a:solidFill>
                <a:latin typeface="Times New Roman" pitchFamily="18" charset="0"/>
                <a:cs typeface="Times New Roman" pitchFamily="18" charset="0"/>
              </a:rPr>
              <a:t>PPACA’s Built-In Cost Containment “Incentive” - The Cadillac Tax</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94289" y="2468880"/>
            <a:ext cx="7809187" cy="4389120"/>
          </a:xfrm>
        </p:spPr>
        <p:txBody>
          <a:bodyPr/>
          <a:lstStyle/>
          <a:p>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fter </a:t>
            </a:r>
            <a:r>
              <a:rPr lang="en-US" sz="2800" dirty="0">
                <a:latin typeface="Times New Roman" pitchFamily="18" charset="0"/>
                <a:cs typeface="Times New Roman" pitchFamily="18" charset="0"/>
              </a:rPr>
              <a:t>12/31/2017, ACA imposes a 40% excise tax on plans whose value </a:t>
            </a:r>
            <a:r>
              <a:rPr lang="en-US" sz="2800" dirty="0" smtClean="0">
                <a:latin typeface="Times New Roman" pitchFamily="18" charset="0"/>
                <a:cs typeface="Times New Roman" pitchFamily="18" charset="0"/>
              </a:rPr>
              <a:t>exceeds </a:t>
            </a:r>
            <a:r>
              <a:rPr lang="en-US" sz="2800" dirty="0">
                <a:latin typeface="Times New Roman" pitchFamily="18" charset="0"/>
                <a:cs typeface="Times New Roman" pitchFamily="18" charset="0"/>
              </a:rPr>
              <a:t>$10,200/year for individual coverage and $27,500/year for family coverage</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Many plans already approach or exceed this threshold and corporate cultural changes may take time to take hold: </a:t>
            </a:r>
          </a:p>
          <a:p>
            <a:r>
              <a:rPr lang="en-US" sz="2800" dirty="0" smtClean="0">
                <a:latin typeface="Times New Roman" pitchFamily="18" charset="0"/>
                <a:cs typeface="Times New Roman" pitchFamily="18" charset="0"/>
              </a:rPr>
              <a:t>Start the negotiation and acculturation processes now!</a:t>
            </a:r>
          </a:p>
          <a:p>
            <a:endParaRPr lang="en-US" dirty="0"/>
          </a:p>
        </p:txBody>
      </p:sp>
      <p:sp>
        <p:nvSpPr>
          <p:cNvPr id="4" name="TextBox 3"/>
          <p:cNvSpPr txBox="1"/>
          <p:nvPr/>
        </p:nvSpPr>
        <p:spPr>
          <a:xfrm>
            <a:off x="7373177" y="5982112"/>
            <a:ext cx="4083975"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a:t>
            </a:r>
            <a:r>
              <a:rPr lang="en-US" sz="1050" dirty="0" smtClean="0">
                <a:latin typeface="Times New Roman" pitchFamily="18" charset="0"/>
                <a:cs typeface="Times New Roman" pitchFamily="18" charset="0"/>
              </a:rPr>
              <a:t>sr@ccsrinc.com</a:t>
            </a:r>
            <a:endParaRPr lang="en-US" sz="1050" dirty="0">
              <a:latin typeface="Times New Roman" pitchFamily="18" charset="0"/>
              <a:cs typeface="Times New Roman" pitchFamily="18" charset="0"/>
            </a:endParaRPr>
          </a:p>
        </p:txBody>
      </p:sp>
      <p:pic>
        <p:nvPicPr>
          <p:cNvPr id="14338" name="Picture 2" descr="http://www.ntaonline.com/includes/media/images/money-sign.jpg"/>
          <p:cNvPicPr>
            <a:picLocks noChangeAspect="1" noChangeArrowheads="1"/>
          </p:cNvPicPr>
          <p:nvPr/>
        </p:nvPicPr>
        <p:blipFill>
          <a:blip r:embed="rId3" cstate="print"/>
          <a:srcRect/>
          <a:stretch>
            <a:fillRect/>
          </a:stretch>
        </p:blipFill>
        <p:spPr bwMode="auto">
          <a:xfrm>
            <a:off x="8797159" y="2125869"/>
            <a:ext cx="2659993" cy="3347544"/>
          </a:xfrm>
          <a:prstGeom prst="rect">
            <a:avLst/>
          </a:prstGeom>
          <a:noFill/>
        </p:spPr>
      </p:pic>
    </p:spTree>
    <p:extLst>
      <p:ext uri="{BB962C8B-B14F-4D97-AF65-F5344CB8AC3E}">
        <p14:creationId xmlns:p14="http://schemas.microsoft.com/office/powerpoint/2010/main" val="561084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06348"/>
          </a:xfrm>
        </p:spPr>
        <p:txBody>
          <a:bodyPr>
            <a:normAutofit fontScale="90000"/>
          </a:bodyPr>
          <a:lstStyle/>
          <a:p>
            <a:pPr algn="ctr"/>
            <a:r>
              <a:rPr lang="en-US" sz="4000" dirty="0" smtClean="0">
                <a:solidFill>
                  <a:schemeClr val="tx1"/>
                </a:solidFill>
                <a:latin typeface="Times New Roman" pitchFamily="18" charset="0"/>
                <a:cs typeface="Times New Roman" pitchFamily="18" charset="0"/>
              </a:rPr>
              <a:t>Cost Management Strategy</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PPACA Limits Cost Shedding via “Employee Accountability” The 60% Actuarial Rule</a:t>
            </a:r>
            <a:endParaRPr lang="en-US"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937965"/>
            <a:ext cx="10972800" cy="4389120"/>
          </a:xfrm>
        </p:spPr>
        <p:txBody>
          <a:bodyPr>
            <a:normAutofit fontScale="92500" lnSpcReduction="20000"/>
          </a:bodyPr>
          <a:lstStyle/>
          <a:p>
            <a:pPr marL="0" indent="0">
              <a:buNone/>
            </a:pPr>
            <a:r>
              <a:rPr lang="en-US" sz="2500" dirty="0">
                <a:latin typeface="Times New Roman" pitchFamily="18" charset="0"/>
                <a:cs typeface="Times New Roman" pitchFamily="18" charset="0"/>
              </a:rPr>
              <a:t>L</a:t>
            </a:r>
            <a:r>
              <a:rPr lang="en-US" sz="2500" dirty="0" smtClean="0">
                <a:latin typeface="Times New Roman" pitchFamily="18" charset="0"/>
                <a:cs typeface="Times New Roman" pitchFamily="18" charset="0"/>
              </a:rPr>
              <a:t>arge </a:t>
            </a:r>
            <a:r>
              <a:rPr lang="en-US" sz="2500" dirty="0">
                <a:latin typeface="Times New Roman" pitchFamily="18" charset="0"/>
                <a:cs typeface="Times New Roman" pitchFamily="18" charset="0"/>
              </a:rPr>
              <a:t>employer plans must surpass two actuarial thresholds to be considered “</a:t>
            </a:r>
            <a:r>
              <a:rPr lang="en-US" sz="2500" dirty="0" smtClean="0">
                <a:latin typeface="Times New Roman" pitchFamily="18" charset="0"/>
                <a:cs typeface="Times New Roman" pitchFamily="18" charset="0"/>
              </a:rPr>
              <a:t>adequate.” </a:t>
            </a:r>
            <a:r>
              <a:rPr lang="en-US" sz="2500" dirty="0">
                <a:latin typeface="Times New Roman" pitchFamily="18" charset="0"/>
                <a:cs typeface="Times New Roman" pitchFamily="18" charset="0"/>
              </a:rPr>
              <a:t>The plan must </a:t>
            </a:r>
            <a:r>
              <a:rPr lang="en-US" sz="2500" dirty="0" smtClean="0">
                <a:latin typeface="Times New Roman" pitchFamily="18" charset="0"/>
                <a:cs typeface="Times New Roman" pitchFamily="18" charset="0"/>
              </a:rPr>
              <a:t>cover:</a:t>
            </a:r>
            <a:endParaRPr lang="en-US" sz="2500" dirty="0">
              <a:latin typeface="Times New Roman" pitchFamily="18" charset="0"/>
              <a:cs typeface="Times New Roman" pitchFamily="18" charset="0"/>
            </a:endParaRPr>
          </a:p>
          <a:p>
            <a:r>
              <a:rPr lang="en-US" sz="2500" dirty="0" smtClean="0">
                <a:latin typeface="Times New Roman" pitchFamily="18" charset="0"/>
                <a:cs typeface="Times New Roman" pitchFamily="18" charset="0"/>
              </a:rPr>
              <a:t>100</a:t>
            </a:r>
            <a:r>
              <a:rPr lang="en-US" sz="2500" dirty="0">
                <a:latin typeface="Times New Roman" pitchFamily="18" charset="0"/>
                <a:cs typeface="Times New Roman" pitchFamily="18" charset="0"/>
              </a:rPr>
              <a:t>% of the cost of “</a:t>
            </a:r>
            <a:r>
              <a:rPr lang="en-US" sz="2500" u="sng" dirty="0">
                <a:latin typeface="Times New Roman" pitchFamily="18" charset="0"/>
                <a:cs typeface="Times New Roman" pitchFamily="18" charset="0"/>
              </a:rPr>
              <a:t>essential health benefits</a:t>
            </a:r>
            <a:r>
              <a:rPr lang="en-US" sz="2500" dirty="0">
                <a:latin typeface="Times New Roman" pitchFamily="18" charset="0"/>
                <a:cs typeface="Times New Roman" pitchFamily="18" charset="0"/>
              </a:rPr>
              <a:t>,” and </a:t>
            </a:r>
          </a:p>
          <a:p>
            <a:r>
              <a:rPr lang="en-US" sz="2500" dirty="0">
                <a:latin typeface="Times New Roman" pitchFamily="18" charset="0"/>
                <a:cs typeface="Times New Roman" pitchFamily="18" charset="0"/>
              </a:rPr>
              <a:t>At least 60% of the actuarial value of all covered </a:t>
            </a:r>
            <a:r>
              <a:rPr lang="en-US" sz="2500" dirty="0" smtClean="0">
                <a:latin typeface="Times New Roman" pitchFamily="18" charset="0"/>
                <a:cs typeface="Times New Roman" pitchFamily="18" charset="0"/>
              </a:rPr>
              <a:t>services</a:t>
            </a:r>
            <a:br>
              <a:rPr lang="en-US" sz="2500" dirty="0" smtClean="0">
                <a:latin typeface="Times New Roman" pitchFamily="18" charset="0"/>
                <a:cs typeface="Times New Roman" pitchFamily="18" charset="0"/>
              </a:rPr>
            </a:br>
            <a:endParaRPr lang="en-US" sz="2500" dirty="0" smtClean="0">
              <a:latin typeface="Times New Roman" pitchFamily="18" charset="0"/>
              <a:cs typeface="Times New Roman" pitchFamily="18" charset="0"/>
            </a:endParaRPr>
          </a:p>
          <a:p>
            <a:pPr marL="0" indent="0">
              <a:buNone/>
            </a:pPr>
            <a:r>
              <a:rPr lang="en-US" sz="2500" dirty="0">
                <a:latin typeface="Times New Roman" pitchFamily="18" charset="0"/>
                <a:cs typeface="Times New Roman" pitchFamily="18" charset="0"/>
              </a:rPr>
              <a:t>Practical Implication #1: There is a limit to how much employee accountability and cost shifting can be incorporated into a plan. Use of high deductibles or copays, cost-sharing scenarios, employee shared-cost wellness programs or shared-cost on-site clinics may tip the balance of your plan from “adequate” to “inadequate</a:t>
            </a:r>
            <a:r>
              <a:rPr lang="en-US" sz="2500" dirty="0" smtClean="0">
                <a:latin typeface="Times New Roman" pitchFamily="18" charset="0"/>
                <a:cs typeface="Times New Roman" pitchFamily="18" charset="0"/>
              </a:rPr>
              <a:t>.”</a:t>
            </a:r>
            <a:br>
              <a:rPr lang="en-US" sz="2500" dirty="0" smtClean="0">
                <a:latin typeface="Times New Roman" pitchFamily="18" charset="0"/>
                <a:cs typeface="Times New Roman" pitchFamily="18" charset="0"/>
              </a:rPr>
            </a:br>
            <a:endParaRPr lang="en-US" sz="2500" dirty="0">
              <a:latin typeface="Times New Roman" pitchFamily="18" charset="0"/>
              <a:cs typeface="Times New Roman" pitchFamily="18" charset="0"/>
            </a:endParaRPr>
          </a:p>
          <a:p>
            <a:pPr marL="0" indent="0">
              <a:buNone/>
            </a:pPr>
            <a:r>
              <a:rPr lang="en-US" sz="2500" dirty="0">
                <a:latin typeface="Times New Roman" pitchFamily="18" charset="0"/>
                <a:cs typeface="Times New Roman" pitchFamily="18" charset="0"/>
              </a:rPr>
              <a:t>Practical Implication #2: The more cost sharing or non-standard features included in your plan, the more likely you will need to retain an actuary or rely heavily on the plan designer/sponsors’ actuary and advisors to determine plan adequacy.</a:t>
            </a:r>
          </a:p>
          <a:p>
            <a:endParaRPr lang="en-US" dirty="0"/>
          </a:p>
          <a:p>
            <a:endParaRPr lang="en-US" dirty="0"/>
          </a:p>
        </p:txBody>
      </p:sp>
      <p:sp>
        <p:nvSpPr>
          <p:cNvPr id="4" name="TextBox 3"/>
          <p:cNvSpPr txBox="1"/>
          <p:nvPr/>
        </p:nvSpPr>
        <p:spPr>
          <a:xfrm>
            <a:off x="8029433" y="5684797"/>
            <a:ext cx="3552967" cy="738664"/>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sr@ccsrinc.com</a:t>
            </a:r>
          </a:p>
          <a:p>
            <a:pPr algn="r"/>
            <a:endParaRPr lang="en-US" sz="1050" dirty="0"/>
          </a:p>
        </p:txBody>
      </p:sp>
    </p:spTree>
    <p:extLst>
      <p:ext uri="{BB962C8B-B14F-4D97-AF65-F5344CB8AC3E}">
        <p14:creationId xmlns:p14="http://schemas.microsoft.com/office/powerpoint/2010/main" val="1296632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40419"/>
            <a:ext cx="10972800" cy="1143000"/>
          </a:xfrm>
        </p:spPr>
        <p:txBody>
          <a:bodyPr>
            <a:normAutofit/>
          </a:bodyPr>
          <a:lstStyle/>
          <a:p>
            <a:pPr algn="ctr"/>
            <a:r>
              <a:rPr lang="en-US" sz="3600" dirty="0" smtClean="0">
                <a:solidFill>
                  <a:schemeClr val="tx1"/>
                </a:solidFill>
                <a:latin typeface="Times New Roman" pitchFamily="18" charset="0"/>
                <a:cs typeface="Times New Roman" pitchFamily="18" charset="0"/>
              </a:rPr>
              <a:t>Proactive Employer Strategy </a:t>
            </a:r>
            <a:br>
              <a:rPr lang="en-US" sz="3600" dirty="0" smtClean="0">
                <a:solidFill>
                  <a:schemeClr val="tx1"/>
                </a:solidFill>
                <a:latin typeface="Times New Roman" pitchFamily="18" charset="0"/>
                <a:cs typeface="Times New Roman" pitchFamily="18" charset="0"/>
              </a:rPr>
            </a:br>
            <a:r>
              <a:rPr lang="en-US" sz="3600" dirty="0" smtClean="0">
                <a:solidFill>
                  <a:schemeClr val="tx1"/>
                </a:solidFill>
                <a:latin typeface="Times New Roman" pitchFamily="18" charset="0"/>
                <a:cs typeface="Times New Roman" pitchFamily="18" charset="0"/>
              </a:rPr>
              <a:t>General Trends</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2250791"/>
            <a:ext cx="10972800" cy="4389120"/>
          </a:xfrm>
        </p:spPr>
        <p:txBody>
          <a:bodyPr/>
          <a:lstStyle/>
          <a:p>
            <a:r>
              <a:rPr lang="en-US" sz="3000" dirty="0" smtClean="0">
                <a:latin typeface="Times New Roman" pitchFamily="18" charset="0"/>
                <a:cs typeface="Times New Roman" pitchFamily="18" charset="0"/>
              </a:rPr>
              <a:t>Employee Accountability</a:t>
            </a:r>
            <a:endParaRPr lang="en-US" sz="3000" dirty="0">
              <a:latin typeface="Times New Roman" pitchFamily="18" charset="0"/>
              <a:cs typeface="Times New Roman" pitchFamily="18" charset="0"/>
            </a:endParaRPr>
          </a:p>
          <a:p>
            <a:r>
              <a:rPr lang="en-US" sz="3000" dirty="0" smtClean="0">
                <a:latin typeface="Times New Roman" pitchFamily="18" charset="0"/>
                <a:cs typeface="Times New Roman" pitchFamily="18" charset="0"/>
              </a:rPr>
              <a:t>The Rise of ABHPs (Account Based Health Plans)</a:t>
            </a:r>
          </a:p>
          <a:p>
            <a:r>
              <a:rPr lang="en-US" sz="3000" dirty="0" smtClean="0">
                <a:latin typeface="Times New Roman" pitchFamily="18" charset="0"/>
                <a:cs typeface="Times New Roman" pitchFamily="18" charset="0"/>
              </a:rPr>
              <a:t>Private Exchanges</a:t>
            </a:r>
          </a:p>
          <a:p>
            <a:r>
              <a:rPr lang="en-US" sz="3000" dirty="0" smtClean="0">
                <a:latin typeface="Times New Roman" pitchFamily="18" charset="0"/>
                <a:cs typeface="Times New Roman" pitchFamily="18" charset="0"/>
              </a:rPr>
              <a:t>Cash-In-Lieu-Of Arrangements</a:t>
            </a:r>
          </a:p>
          <a:p>
            <a:r>
              <a:rPr lang="en-US" sz="3000" dirty="0" smtClean="0">
                <a:latin typeface="Times New Roman" pitchFamily="18" charset="0"/>
                <a:cs typeface="Times New Roman" pitchFamily="18" charset="0"/>
              </a:rPr>
              <a:t>Employee Wellness Programs</a:t>
            </a:r>
          </a:p>
          <a:p>
            <a:r>
              <a:rPr lang="en-US" sz="3000" dirty="0" smtClean="0">
                <a:latin typeface="Times New Roman" pitchFamily="18" charset="0"/>
                <a:cs typeface="Times New Roman" pitchFamily="18" charset="0"/>
              </a:rPr>
              <a:t>On-Site Clinics and Telemedicine</a:t>
            </a:r>
          </a:p>
          <a:p>
            <a:r>
              <a:rPr lang="en-US" sz="3000" dirty="0" smtClean="0">
                <a:latin typeface="Times New Roman" pitchFamily="18" charset="0"/>
                <a:cs typeface="Times New Roman" pitchFamily="18" charset="0"/>
              </a:rPr>
              <a:t>Process Redefinition &amp; Lean Management</a:t>
            </a:r>
            <a:endParaRPr lang="en-US" sz="3000" dirty="0">
              <a:latin typeface="Times New Roman" pitchFamily="18" charset="0"/>
              <a:cs typeface="Times New Roman" pitchFamily="18" charset="0"/>
            </a:endParaRPr>
          </a:p>
        </p:txBody>
      </p:sp>
      <p:sp>
        <p:nvSpPr>
          <p:cNvPr id="4" name="TextBox 3"/>
          <p:cNvSpPr txBox="1"/>
          <p:nvPr/>
        </p:nvSpPr>
        <p:spPr>
          <a:xfrm>
            <a:off x="8153218" y="6062830"/>
            <a:ext cx="3635339"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sr@ccsrinc.com</a:t>
            </a:r>
          </a:p>
        </p:txBody>
      </p:sp>
      <p:pic>
        <p:nvPicPr>
          <p:cNvPr id="12290" name="Picture 2" descr="http://www.manhattangmat.com/blog/wp-content/uploads/HiRes2.jpg"/>
          <p:cNvPicPr>
            <a:picLocks noChangeAspect="1" noChangeArrowheads="1"/>
          </p:cNvPicPr>
          <p:nvPr/>
        </p:nvPicPr>
        <p:blipFill>
          <a:blip r:embed="rId3" cstate="print"/>
          <a:srcRect/>
          <a:stretch>
            <a:fillRect/>
          </a:stretch>
        </p:blipFill>
        <p:spPr bwMode="auto">
          <a:xfrm>
            <a:off x="9038897" y="1728953"/>
            <a:ext cx="2749660" cy="3978165"/>
          </a:xfrm>
          <a:prstGeom prst="rect">
            <a:avLst/>
          </a:prstGeom>
          <a:noFill/>
        </p:spPr>
      </p:pic>
    </p:spTree>
    <p:extLst>
      <p:ext uri="{BB962C8B-B14F-4D97-AF65-F5344CB8AC3E}">
        <p14:creationId xmlns:p14="http://schemas.microsoft.com/office/powerpoint/2010/main" val="2206157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110" y="977357"/>
            <a:ext cx="10972800" cy="1143000"/>
          </a:xfrm>
        </p:spPr>
        <p:txBody>
          <a:bodyPr>
            <a:noAutofit/>
          </a:bodyPr>
          <a:lstStyle/>
          <a:p>
            <a:pPr algn="ctr"/>
            <a:r>
              <a:rPr lang="en-US" sz="4000" dirty="0">
                <a:solidFill>
                  <a:schemeClr val="tx1"/>
                </a:solidFill>
                <a:latin typeface="Times New Roman" pitchFamily="18" charset="0"/>
                <a:cs typeface="Times New Roman" pitchFamily="18" charset="0"/>
              </a:rPr>
              <a:t>Proactive Employer </a:t>
            </a:r>
            <a:r>
              <a:rPr lang="en-US" sz="4000" dirty="0" smtClean="0">
                <a:solidFill>
                  <a:schemeClr val="tx1"/>
                </a:solidFill>
                <a:latin typeface="Times New Roman" pitchFamily="18" charset="0"/>
                <a:cs typeface="Times New Roman" pitchFamily="18" charset="0"/>
              </a:rPr>
              <a:t>Strategy</a:t>
            </a:r>
            <a:br>
              <a:rPr lang="en-US" sz="40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Employee Accountability</a:t>
            </a: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Higher </a:t>
            </a:r>
            <a:r>
              <a:rPr lang="en-US" dirty="0">
                <a:latin typeface="Times New Roman" pitchFamily="18" charset="0"/>
                <a:cs typeface="Times New Roman" pitchFamily="18" charset="0"/>
              </a:rPr>
              <a:t>deductible &amp; co-pay, higher premium participation)</a:t>
            </a:r>
          </a:p>
          <a:p>
            <a:pPr lvl="0"/>
            <a:r>
              <a:rPr lang="en-US" dirty="0">
                <a:latin typeface="Times New Roman" pitchFamily="18" charset="0"/>
                <a:cs typeface="Times New Roman" pitchFamily="18" charset="0"/>
              </a:rPr>
              <a:t>Eroding coverage of retiree medical benefits (new employees)</a:t>
            </a:r>
          </a:p>
          <a:p>
            <a:pPr lvl="0"/>
            <a:r>
              <a:rPr lang="en-US" dirty="0">
                <a:latin typeface="Times New Roman" pitchFamily="18" charset="0"/>
                <a:cs typeface="Times New Roman" pitchFamily="18" charset="0"/>
              </a:rPr>
              <a:t>More </a:t>
            </a:r>
            <a:r>
              <a:rPr lang="en-US" dirty="0" smtClean="0">
                <a:latin typeface="Times New Roman" pitchFamily="18" charset="0"/>
                <a:cs typeface="Times New Roman" pitchFamily="18" charset="0"/>
              </a:rPr>
              <a:t>ABHPs</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Greater employer investment in preventative care</a:t>
            </a:r>
          </a:p>
          <a:p>
            <a:pPr lvl="0"/>
            <a:r>
              <a:rPr lang="en-US" dirty="0">
                <a:latin typeface="Times New Roman" pitchFamily="18" charset="0"/>
                <a:cs typeface="Times New Roman" pitchFamily="18" charset="0"/>
              </a:rPr>
              <a:t>More reliance on emerging technologies (telemedicine, mobile apps, e-visits, data-enabled kiosks) </a:t>
            </a:r>
          </a:p>
          <a:p>
            <a:pPr lvl="0"/>
            <a:r>
              <a:rPr lang="en-US" dirty="0">
                <a:latin typeface="Times New Roman" pitchFamily="18" charset="0"/>
                <a:cs typeface="Times New Roman" pitchFamily="18" charset="0"/>
              </a:rPr>
              <a:t>Emphasis on performance based provider reimbursements</a:t>
            </a:r>
          </a:p>
          <a:p>
            <a:endParaRPr lang="en-US" dirty="0"/>
          </a:p>
        </p:txBody>
      </p:sp>
      <p:sp>
        <p:nvSpPr>
          <p:cNvPr id="4" name="TextBox 3"/>
          <p:cNvSpPr txBox="1"/>
          <p:nvPr/>
        </p:nvSpPr>
        <p:spPr>
          <a:xfrm>
            <a:off x="7462815" y="5850811"/>
            <a:ext cx="4119585"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a:t>
            </a:r>
            <a:r>
              <a:rPr lang="en-US" sz="1050" dirty="0" smtClean="0">
                <a:latin typeface="Times New Roman" pitchFamily="18" charset="0"/>
                <a:cs typeface="Times New Roman" pitchFamily="18" charset="0"/>
              </a:rPr>
              <a:t>sr@ccsrinc.com</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3122226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4110" y="566669"/>
            <a:ext cx="10515600" cy="5928723"/>
          </a:xfrm>
        </p:spPr>
        <p:txBody>
          <a:bodyPr>
            <a:normAutofit fontScale="92500" lnSpcReduction="10000"/>
          </a:bodyPr>
          <a:lstStyle/>
          <a:p>
            <a:pPr marL="0" indent="0" algn="ctr">
              <a:buNone/>
            </a:pPr>
            <a:endParaRPr lang="en-US" dirty="0" smtClean="0"/>
          </a:p>
          <a:p>
            <a:pPr marL="0" indent="0" algn="ctr">
              <a:buNone/>
            </a:pPr>
            <a:r>
              <a:rPr lang="en-US" sz="4300" dirty="0" smtClean="0">
                <a:latin typeface="Times New Roman" pitchFamily="18" charset="0"/>
                <a:cs typeface="Times New Roman" pitchFamily="18" charset="0"/>
              </a:rPr>
              <a:t>Implementing PPACA – A Strategic Guide</a:t>
            </a:r>
          </a:p>
          <a:p>
            <a:pPr marL="0" indent="0">
              <a:buNone/>
            </a:pPr>
            <a:endParaRPr lang="en-US" sz="3200" dirty="0">
              <a:latin typeface="Times New Roman" pitchFamily="18" charset="0"/>
              <a:cs typeface="Times New Roman" pitchFamily="18" charset="0"/>
            </a:endParaRPr>
          </a:p>
          <a:p>
            <a:r>
              <a:rPr lang="en-US" sz="3200" dirty="0" smtClean="0">
                <a:latin typeface="Times New Roman" pitchFamily="18" charset="0"/>
                <a:cs typeface="Times New Roman" pitchFamily="18" charset="0"/>
              </a:rPr>
              <a:t>PPACA</a:t>
            </a:r>
            <a:r>
              <a:rPr lang="en-US" sz="3200" dirty="0">
                <a:latin typeface="Times New Roman" pitchFamily="18" charset="0"/>
                <a:cs typeface="Times New Roman" pitchFamily="18" charset="0"/>
              </a:rPr>
              <a:t>, the Patient Protection and Affordable Care </a:t>
            </a:r>
            <a:r>
              <a:rPr lang="en-US" sz="3200" dirty="0" smtClean="0">
                <a:latin typeface="Times New Roman" pitchFamily="18" charset="0"/>
                <a:cs typeface="Times New Roman" pitchFamily="18" charset="0"/>
              </a:rPr>
              <a:t>Act, </a:t>
            </a:r>
            <a:r>
              <a:rPr lang="en-US" sz="3200" dirty="0">
                <a:latin typeface="Times New Roman" pitchFamily="18" charset="0"/>
                <a:cs typeface="Times New Roman" pitchFamily="18" charset="0"/>
              </a:rPr>
              <a:t>like ERISA, Medicare, and Medicaid before it, is a game changer</a:t>
            </a:r>
            <a:r>
              <a:rPr lang="en-US" sz="3200" dirty="0" smtClean="0">
                <a:latin typeface="Times New Roman" pitchFamily="18" charset="0"/>
                <a:cs typeface="Times New Roman" pitchFamily="18" charset="0"/>
              </a:rPr>
              <a:t>.</a:t>
            </a:r>
          </a:p>
          <a:p>
            <a:r>
              <a:rPr lang="en-US" sz="3200" dirty="0">
                <a:latin typeface="Times New Roman" pitchFamily="18" charset="0"/>
                <a:cs typeface="Times New Roman" pitchFamily="18" charset="0"/>
              </a:rPr>
              <a:t>When fully implemented PPACA will alter your company’s budgeting, planning, pricing, hiring-firing, corporate culture assumptions, work scheduling, payroll reporting, benefits planning, accounting and tax compliance efforts. </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Those </a:t>
            </a:r>
            <a:r>
              <a:rPr lang="en-US" sz="3200" dirty="0">
                <a:latin typeface="Times New Roman" pitchFamily="18" charset="0"/>
                <a:cs typeface="Times New Roman" pitchFamily="18" charset="0"/>
              </a:rPr>
              <a:t>changes will require adjustments to Human Resources (HR), Information Technology (IT), Accounting, Treasury/Controllership, and Administration</a:t>
            </a:r>
            <a:r>
              <a:rPr lang="en-US" sz="3200" dirty="0" smtClean="0">
                <a:latin typeface="Times New Roman" pitchFamily="18" charset="0"/>
                <a:cs typeface="Times New Roman" pitchFamily="18" charset="0"/>
              </a:rPr>
              <a:t>.</a:t>
            </a:r>
          </a:p>
          <a:p>
            <a:endParaRPr lang="en-US" dirty="0"/>
          </a:p>
        </p:txBody>
      </p:sp>
      <p:sp>
        <p:nvSpPr>
          <p:cNvPr id="4" name="TextBox 3"/>
          <p:cNvSpPr txBox="1"/>
          <p:nvPr/>
        </p:nvSpPr>
        <p:spPr>
          <a:xfrm>
            <a:off x="8839754" y="5556673"/>
            <a:ext cx="2629956" cy="938719"/>
          </a:xfrm>
          <a:prstGeom prst="rect">
            <a:avLst/>
          </a:prstGeom>
          <a:noFill/>
        </p:spPr>
        <p:txBody>
          <a:bodyPr wrap="square" rtlCol="0">
            <a:spAutoFit/>
          </a:bodyPr>
          <a:lstStyle/>
          <a:p>
            <a:pPr algn="r"/>
            <a:r>
              <a:rPr lang="en-US" sz="1100" dirty="0" smtClean="0">
                <a:latin typeface="Times New Roman" pitchFamily="18" charset="0"/>
                <a:cs typeface="Times New Roman" pitchFamily="18" charset="0"/>
              </a:rPr>
              <a:t>Steven J. Roy</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Benefits Management Advisors, LLC  </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Cell: 818-489-4228 </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Fax: 818-232-9178 </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sr@ccsrinc.com</a:t>
            </a:r>
          </a:p>
        </p:txBody>
      </p:sp>
    </p:spTree>
    <p:extLst>
      <p:ext uri="{BB962C8B-B14F-4D97-AF65-F5344CB8AC3E}">
        <p14:creationId xmlns:p14="http://schemas.microsoft.com/office/powerpoint/2010/main" val="2023264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580" y="861743"/>
            <a:ext cx="10972800" cy="1143000"/>
          </a:xfrm>
        </p:spPr>
        <p:txBody>
          <a:bodyPr>
            <a:normAutofit/>
          </a:bodyPr>
          <a:lstStyle/>
          <a:p>
            <a:pPr algn="ctr"/>
            <a:r>
              <a:rPr lang="en-US" sz="3600" dirty="0">
                <a:solidFill>
                  <a:schemeClr val="tx1"/>
                </a:solidFill>
                <a:latin typeface="Times New Roman" pitchFamily="18" charset="0"/>
                <a:cs typeface="Times New Roman" pitchFamily="18" charset="0"/>
              </a:rPr>
              <a:t>Proactive Employer </a:t>
            </a:r>
            <a:r>
              <a:rPr lang="en-US" sz="3600" dirty="0" smtClean="0">
                <a:solidFill>
                  <a:schemeClr val="tx1"/>
                </a:solidFill>
                <a:latin typeface="Times New Roman" pitchFamily="18" charset="0"/>
                <a:cs typeface="Times New Roman" pitchFamily="18" charset="0"/>
              </a:rPr>
              <a:t>Strategy</a:t>
            </a:r>
            <a:br>
              <a:rPr lang="en-US" sz="36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Account Based Health Plans (ABHPs)</a:t>
            </a: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20109" y="2216631"/>
            <a:ext cx="10972800" cy="4389120"/>
          </a:xfrm>
        </p:spPr>
        <p:txBody>
          <a:bodyPr>
            <a:normAutofit fontScale="85000" lnSpcReduction="20000"/>
          </a:bodyPr>
          <a:lstStyle/>
          <a:p>
            <a:r>
              <a:rPr lang="en-US" dirty="0" smtClean="0">
                <a:latin typeface="Times New Roman" pitchFamily="18" charset="0"/>
                <a:cs typeface="Times New Roman" pitchFamily="18" charset="0"/>
              </a:rPr>
              <a:t>General Design Features of ABHPs</a:t>
            </a:r>
          </a:p>
          <a:p>
            <a:pPr lvl="1"/>
            <a:r>
              <a:rPr lang="en-US" dirty="0" smtClean="0">
                <a:latin typeface="Times New Roman" pitchFamily="18" charset="0"/>
                <a:cs typeface="Times New Roman" pitchFamily="18" charset="0"/>
              </a:rPr>
              <a:t>Health Savings Account (HSA)</a:t>
            </a:r>
          </a:p>
          <a:p>
            <a:pPr lvl="2"/>
            <a:r>
              <a:rPr lang="en-US" dirty="0" smtClean="0">
                <a:latin typeface="Times New Roman" pitchFamily="18" charset="0"/>
                <a:cs typeface="Times New Roman" pitchFamily="18" charset="0"/>
              </a:rPr>
              <a:t>Contribution Limits under PPACA</a:t>
            </a:r>
          </a:p>
          <a:p>
            <a:pPr lvl="1"/>
            <a:r>
              <a:rPr lang="en-US" dirty="0">
                <a:latin typeface="Times New Roman" pitchFamily="18" charset="0"/>
                <a:cs typeface="Times New Roman" pitchFamily="18" charset="0"/>
              </a:rPr>
              <a:t>High Deductible Health Policy (HDHP)</a:t>
            </a:r>
          </a:p>
          <a:p>
            <a:pPr lvl="2"/>
            <a:r>
              <a:rPr lang="en-US" dirty="0">
                <a:latin typeface="Times New Roman" pitchFamily="18" charset="0"/>
                <a:cs typeface="Times New Roman" pitchFamily="18" charset="0"/>
              </a:rPr>
              <a:t>Deductible Limit und </a:t>
            </a:r>
            <a:r>
              <a:rPr lang="en-US" dirty="0" smtClean="0">
                <a:latin typeface="Times New Roman" pitchFamily="18" charset="0"/>
                <a:cs typeface="Times New Roman" pitchFamily="18" charset="0"/>
              </a:rPr>
              <a:t>PPACA</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Health Savings Account Features</a:t>
            </a:r>
          </a:p>
          <a:p>
            <a:pPr lvl="1"/>
            <a:r>
              <a:rPr lang="en-US" dirty="0">
                <a:latin typeface="Times New Roman" pitchFamily="18" charset="0"/>
                <a:cs typeface="Times New Roman" pitchFamily="18" charset="0"/>
              </a:rPr>
              <a:t>Contributions to the HSA </a:t>
            </a:r>
            <a:r>
              <a:rPr lang="en-US" dirty="0" smtClean="0">
                <a:latin typeface="Times New Roman" pitchFamily="18" charset="0"/>
                <a:cs typeface="Times New Roman" pitchFamily="18" charset="0"/>
              </a:rPr>
              <a:t>not </a:t>
            </a:r>
            <a:r>
              <a:rPr lang="en-US" dirty="0">
                <a:latin typeface="Times New Roman" pitchFamily="18" charset="0"/>
                <a:cs typeface="Times New Roman" pitchFamily="18" charset="0"/>
              </a:rPr>
              <a:t>subject to federal income tax regardless of who makes the contribution. </a:t>
            </a:r>
          </a:p>
          <a:p>
            <a:pPr lvl="1"/>
            <a:r>
              <a:rPr lang="en-US" dirty="0">
                <a:latin typeface="Times New Roman" pitchFamily="18" charset="0"/>
                <a:cs typeface="Times New Roman" pitchFamily="18" charset="0"/>
              </a:rPr>
              <a:t>Earnings of the trust accumulate tax free until they are distributed. </a:t>
            </a:r>
          </a:p>
          <a:p>
            <a:pPr lvl="1"/>
            <a:r>
              <a:rPr lang="en-US" dirty="0">
                <a:latin typeface="Times New Roman" pitchFamily="18" charset="0"/>
                <a:cs typeface="Times New Roman" pitchFamily="18" charset="0"/>
              </a:rPr>
              <a:t>If funds are distributed to pay eligible medical expenses the distribution is tax free as well. </a:t>
            </a:r>
          </a:p>
          <a:p>
            <a:pPr lvl="1"/>
            <a:r>
              <a:rPr lang="en-US" dirty="0">
                <a:latin typeface="Times New Roman" pitchFamily="18" charset="0"/>
                <a:cs typeface="Times New Roman" pitchFamily="18" charset="0"/>
              </a:rPr>
              <a:t>Accumulations in the fund </a:t>
            </a:r>
            <a:r>
              <a:rPr lang="en-US" dirty="0" smtClean="0">
                <a:latin typeface="Times New Roman" pitchFamily="18" charset="0"/>
                <a:cs typeface="Times New Roman" pitchFamily="18" charset="0"/>
              </a:rPr>
              <a:t>rolled </a:t>
            </a:r>
            <a:r>
              <a:rPr lang="en-US" dirty="0">
                <a:latin typeface="Times New Roman" pitchFamily="18" charset="0"/>
                <a:cs typeface="Times New Roman" pitchFamily="18" charset="0"/>
              </a:rPr>
              <a:t>over from year to year until used, or until the employee deceases.</a:t>
            </a:r>
          </a:p>
          <a:p>
            <a:pPr lvl="1"/>
            <a:r>
              <a:rPr lang="en-US" dirty="0">
                <a:latin typeface="Times New Roman" pitchFamily="18" charset="0"/>
                <a:cs typeface="Times New Roman" pitchFamily="18" charset="0"/>
              </a:rPr>
              <a:t>The HSA is the personal property of the employee. It is therefore “portable” if the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employee </a:t>
            </a:r>
            <a:r>
              <a:rPr lang="en-US" dirty="0">
                <a:latin typeface="Times New Roman" pitchFamily="18" charset="0"/>
                <a:cs typeface="Times New Roman" pitchFamily="18" charset="0"/>
              </a:rPr>
              <a:t>leaves the employer</a:t>
            </a:r>
            <a:r>
              <a:rPr lang="en-US" dirty="0" smtClean="0">
                <a:latin typeface="Times New Roman" pitchFamily="18" charset="0"/>
                <a:cs typeface="Times New Roman" pitchFamily="18" charset="0"/>
              </a:rPr>
              <a:t>.</a:t>
            </a:r>
          </a:p>
        </p:txBody>
      </p:sp>
      <p:sp>
        <p:nvSpPr>
          <p:cNvPr id="4" name="TextBox 3"/>
          <p:cNvSpPr txBox="1"/>
          <p:nvPr/>
        </p:nvSpPr>
        <p:spPr>
          <a:xfrm>
            <a:off x="8132652" y="6028670"/>
            <a:ext cx="3460257"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sr@ccsrinc.com</a:t>
            </a:r>
          </a:p>
        </p:txBody>
      </p:sp>
    </p:spTree>
    <p:extLst>
      <p:ext uri="{BB962C8B-B14F-4D97-AF65-F5344CB8AC3E}">
        <p14:creationId xmlns:p14="http://schemas.microsoft.com/office/powerpoint/2010/main" val="2672985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09192"/>
            <a:ext cx="10972800" cy="1143000"/>
          </a:xfrm>
        </p:spPr>
        <p:txBody>
          <a:bodyPr>
            <a:normAutofit/>
          </a:bodyPr>
          <a:lstStyle/>
          <a:p>
            <a:pPr algn="ctr"/>
            <a:r>
              <a:rPr lang="en-US" sz="3600" dirty="0">
                <a:solidFill>
                  <a:schemeClr val="tx1"/>
                </a:solidFill>
                <a:latin typeface="Times New Roman" pitchFamily="18" charset="0"/>
                <a:cs typeface="Times New Roman" pitchFamily="18" charset="0"/>
              </a:rPr>
              <a:t>Proactive Employer </a:t>
            </a:r>
            <a:r>
              <a:rPr lang="en-US" sz="3600" dirty="0" smtClean="0">
                <a:solidFill>
                  <a:schemeClr val="tx1"/>
                </a:solidFill>
                <a:latin typeface="Times New Roman" pitchFamily="18" charset="0"/>
                <a:cs typeface="Times New Roman" pitchFamily="18" charset="0"/>
              </a:rPr>
              <a:t>Strategy</a:t>
            </a:r>
            <a:br>
              <a:rPr lang="en-US" sz="36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Account </a:t>
            </a:r>
            <a:r>
              <a:rPr lang="en-US" sz="3200" dirty="0">
                <a:solidFill>
                  <a:schemeClr val="tx1"/>
                </a:solidFill>
                <a:latin typeface="Times New Roman" pitchFamily="18" charset="0"/>
                <a:cs typeface="Times New Roman" pitchFamily="18" charset="0"/>
              </a:rPr>
              <a:t>Based Health Plans (ABHPs</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30621" y="2114156"/>
            <a:ext cx="10878207" cy="4318175"/>
          </a:xfrm>
        </p:spPr>
        <p:txBody>
          <a:bodyPr>
            <a:normAutofit fontScale="85000" lnSpcReduction="20000"/>
          </a:bodyPr>
          <a:lstStyle/>
          <a:p>
            <a:pPr marL="0" indent="0">
              <a:buNone/>
            </a:pPr>
            <a:r>
              <a:rPr lang="en-US" dirty="0" smtClean="0">
                <a:latin typeface="Times New Roman" pitchFamily="18" charset="0"/>
                <a:cs typeface="Times New Roman" pitchFamily="18" charset="0"/>
              </a:rPr>
              <a:t>The Dark Side of ABHPs:</a:t>
            </a:r>
          </a:p>
          <a:p>
            <a:r>
              <a:rPr lang="en-US" dirty="0" smtClean="0">
                <a:latin typeface="Times New Roman" pitchFamily="18" charset="0"/>
                <a:cs typeface="Times New Roman" pitchFamily="18" charset="0"/>
              </a:rPr>
              <a:t>Employees </a:t>
            </a:r>
            <a:r>
              <a:rPr lang="en-US" dirty="0">
                <a:latin typeface="Times New Roman" pitchFamily="18" charset="0"/>
                <a:cs typeface="Times New Roman" pitchFamily="18" charset="0"/>
              </a:rPr>
              <a:t>have been slow to adopt ABHPs. Among companies that offer ABHPs</a:t>
            </a:r>
          </a:p>
          <a:p>
            <a:pPr lvl="1"/>
            <a:r>
              <a:rPr lang="en-US" dirty="0">
                <a:latin typeface="Times New Roman" pitchFamily="18" charset="0"/>
                <a:cs typeface="Times New Roman" pitchFamily="18" charset="0"/>
              </a:rPr>
              <a:t>Median enrollment is approximately 15%.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Less </a:t>
            </a:r>
            <a:r>
              <a:rPr lang="en-US" dirty="0">
                <a:latin typeface="Times New Roman" pitchFamily="18" charset="0"/>
                <a:cs typeface="Times New Roman" pitchFamily="18" charset="0"/>
              </a:rPr>
              <a:t>than half (46% in 2011) of the programs experience 20% enrollment. </a:t>
            </a:r>
          </a:p>
          <a:p>
            <a:pPr lvl="1"/>
            <a:r>
              <a:rPr lang="en-US" dirty="0">
                <a:latin typeface="Times New Roman" pitchFamily="18" charset="0"/>
                <a:cs typeface="Times New Roman" pitchFamily="18" charset="0"/>
              </a:rPr>
              <a:t>Less than 10% of the programs are fully subscribed.</a:t>
            </a:r>
          </a:p>
          <a:p>
            <a:r>
              <a:rPr lang="en-US" dirty="0">
                <a:latin typeface="Times New Roman" pitchFamily="18" charset="0"/>
                <a:cs typeface="Times New Roman" pitchFamily="18" charset="0"/>
              </a:rPr>
              <a:t>Those employees who have enrolled are not particularly thrilled with the results. When compared to enrollees in traditional plans ABHP enrollees express consistently lower levels of</a:t>
            </a:r>
          </a:p>
          <a:p>
            <a:pPr lvl="1"/>
            <a:r>
              <a:rPr lang="en-US" dirty="0">
                <a:latin typeface="Times New Roman" pitchFamily="18" charset="0"/>
                <a:cs typeface="Times New Roman" pitchFamily="18" charset="0"/>
              </a:rPr>
              <a:t>satisfaction with both the plan and the services they receive under it, and </a:t>
            </a:r>
          </a:p>
          <a:p>
            <a:pPr lvl="1"/>
            <a:r>
              <a:rPr lang="en-US" dirty="0">
                <a:latin typeface="Times New Roman" pitchFamily="18" charset="0"/>
                <a:cs typeface="Times New Roman" pitchFamily="18" charset="0"/>
              </a:rPr>
              <a:t>understanding of the plan’s provisions</a:t>
            </a:r>
          </a:p>
          <a:p>
            <a:r>
              <a:rPr lang="en-US" dirty="0">
                <a:latin typeface="Times New Roman" pitchFamily="18" charset="0"/>
                <a:cs typeface="Times New Roman" pitchFamily="18" charset="0"/>
              </a:rPr>
              <a:t>Most seriously: </a:t>
            </a:r>
            <a:r>
              <a:rPr lang="en-US" b="1" dirty="0">
                <a:latin typeface="Times New Roman" pitchFamily="18" charset="0"/>
                <a:cs typeface="Times New Roman" pitchFamily="18" charset="0"/>
              </a:rPr>
              <a:t>Employees enrolled in ABHPs often have little or no understanding of the wealth accumulation features of the plan and/or their ability to plan for post-retirement medical needs using the plan</a:t>
            </a:r>
            <a:r>
              <a:rPr lang="en-US" b="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5" name="TextBox 4"/>
          <p:cNvSpPr txBox="1"/>
          <p:nvPr/>
        </p:nvSpPr>
        <p:spPr>
          <a:xfrm>
            <a:off x="7608705" y="5855250"/>
            <a:ext cx="3973695"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a:t>
            </a:r>
            <a:r>
              <a:rPr lang="en-US" sz="1050" dirty="0" smtClean="0">
                <a:latin typeface="Times New Roman" pitchFamily="18" charset="0"/>
                <a:cs typeface="Times New Roman" pitchFamily="18" charset="0"/>
              </a:rPr>
              <a:t>sr@ccsrinc.com</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389298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110" y="798682"/>
            <a:ext cx="10972800" cy="1143000"/>
          </a:xfrm>
        </p:spPr>
        <p:txBody>
          <a:bodyPr>
            <a:normAutofit/>
          </a:bodyPr>
          <a:lstStyle/>
          <a:p>
            <a:pPr algn="ctr"/>
            <a:r>
              <a:rPr lang="en-US" sz="3600" dirty="0">
                <a:solidFill>
                  <a:schemeClr val="tx1"/>
                </a:solidFill>
                <a:latin typeface="Times New Roman" pitchFamily="18" charset="0"/>
                <a:cs typeface="Times New Roman" pitchFamily="18" charset="0"/>
              </a:rPr>
              <a:t>Proactive Employer </a:t>
            </a:r>
            <a:r>
              <a:rPr lang="en-US" sz="3600" dirty="0" smtClean="0">
                <a:solidFill>
                  <a:schemeClr val="tx1"/>
                </a:solidFill>
                <a:latin typeface="Times New Roman" pitchFamily="18" charset="0"/>
                <a:cs typeface="Times New Roman" pitchFamily="18" charset="0"/>
              </a:rPr>
              <a:t>Strategy</a:t>
            </a:r>
            <a:br>
              <a:rPr lang="en-US" sz="36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On-Site </a:t>
            </a:r>
            <a:r>
              <a:rPr lang="en-US" sz="3200" dirty="0">
                <a:solidFill>
                  <a:schemeClr val="tx1"/>
                </a:solidFill>
                <a:latin typeface="Times New Roman" pitchFamily="18" charset="0"/>
                <a:cs typeface="Times New Roman" pitchFamily="18" charset="0"/>
              </a:rPr>
              <a:t>Clinics and </a:t>
            </a:r>
            <a:r>
              <a:rPr lang="en-US" sz="3200" dirty="0" smtClean="0">
                <a:solidFill>
                  <a:schemeClr val="tx1"/>
                </a:solidFill>
                <a:latin typeface="Times New Roman" pitchFamily="18" charset="0"/>
                <a:cs typeface="Times New Roman" pitchFamily="18" charset="0"/>
              </a:rPr>
              <a:t>Telemedicine</a:t>
            </a: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51642" y="2166708"/>
            <a:ext cx="10972800" cy="4389120"/>
          </a:xfrm>
        </p:spPr>
        <p:txBody>
          <a:bodyPr/>
          <a:lstStyle/>
          <a:p>
            <a:r>
              <a:rPr lang="en-US" dirty="0" smtClean="0">
                <a:latin typeface="Times New Roman" pitchFamily="18" charset="0"/>
                <a:cs typeface="Times New Roman" pitchFamily="18" charset="0"/>
              </a:rPr>
              <a:t>On-site Clinics Under PPACA</a:t>
            </a:r>
          </a:p>
          <a:p>
            <a:pPr lvl="1"/>
            <a:r>
              <a:rPr lang="en-US" dirty="0" smtClean="0">
                <a:latin typeface="Times New Roman" pitchFamily="18" charset="0"/>
                <a:cs typeface="Times New Roman" pitchFamily="18" charset="0"/>
              </a:rPr>
              <a:t>Coordination with ABHP, HSA, and HDHP provisions</a:t>
            </a:r>
          </a:p>
          <a:p>
            <a:pPr lvl="2"/>
            <a:r>
              <a:rPr lang="en-US" dirty="0" smtClean="0">
                <a:latin typeface="Times New Roman" pitchFamily="18" charset="0"/>
                <a:cs typeface="Times New Roman" pitchFamily="18" charset="0"/>
              </a:rPr>
              <a:t>Single plan restriction</a:t>
            </a:r>
          </a:p>
          <a:p>
            <a:pPr lvl="2"/>
            <a:r>
              <a:rPr lang="en-US" dirty="0" smtClean="0">
                <a:latin typeface="Times New Roman" pitchFamily="18" charset="0"/>
                <a:cs typeface="Times New Roman" pitchFamily="18" charset="0"/>
              </a:rPr>
              <a:t>Coordination with Internal Revenue Code §223</a:t>
            </a:r>
          </a:p>
          <a:p>
            <a:pPr lvl="1"/>
            <a:r>
              <a:rPr lang="en-US" dirty="0" smtClean="0">
                <a:latin typeface="Times New Roman" pitchFamily="18" charset="0"/>
                <a:cs typeface="Times New Roman" pitchFamily="18" charset="0"/>
              </a:rPr>
              <a:t>Coordination with 60% Rule</a:t>
            </a:r>
          </a:p>
          <a:p>
            <a:pPr lvl="1"/>
            <a:r>
              <a:rPr lang="en-US" dirty="0" smtClean="0">
                <a:latin typeface="Times New Roman" pitchFamily="18" charset="0"/>
                <a:cs typeface="Times New Roman" pitchFamily="18" charset="0"/>
              </a:rPr>
              <a:t>Coordination with Cadillac Tax</a:t>
            </a:r>
          </a:p>
          <a:p>
            <a:r>
              <a:rPr lang="en-US" dirty="0" smtClean="0">
                <a:latin typeface="Times New Roman" pitchFamily="18" charset="0"/>
                <a:cs typeface="Times New Roman" pitchFamily="18" charset="0"/>
              </a:rPr>
              <a:t>Collateral Administrative and Compliance Issues</a:t>
            </a:r>
          </a:p>
          <a:p>
            <a:pPr lvl="1"/>
            <a:r>
              <a:rPr lang="en-US" dirty="0" smtClean="0">
                <a:latin typeface="Times New Roman" pitchFamily="18" charset="0"/>
                <a:cs typeface="Times New Roman" pitchFamily="18" charset="0"/>
              </a:rPr>
              <a:t>Plan reporting under ERISA</a:t>
            </a:r>
          </a:p>
          <a:p>
            <a:pPr lvl="1"/>
            <a:r>
              <a:rPr lang="en-US" dirty="0" smtClean="0">
                <a:latin typeface="Times New Roman" pitchFamily="18" charset="0"/>
                <a:cs typeface="Times New Roman" pitchFamily="18" charset="0"/>
              </a:rPr>
              <a:t>Plan inclusion under COBRA (Security and Liability Issues)</a:t>
            </a:r>
          </a:p>
          <a:p>
            <a:pPr lvl="1"/>
            <a:r>
              <a:rPr lang="en-US" dirty="0" smtClean="0">
                <a:latin typeface="Times New Roman" pitchFamily="18" charset="0"/>
                <a:cs typeface="Times New Roman" pitchFamily="18" charset="0"/>
              </a:rPr>
              <a:t>HIPAA Compliance  </a:t>
            </a:r>
            <a:endParaRPr lang="en-US" dirty="0">
              <a:latin typeface="Times New Roman" pitchFamily="18" charset="0"/>
              <a:cs typeface="Times New Roman" pitchFamily="18" charset="0"/>
            </a:endParaRPr>
          </a:p>
        </p:txBody>
      </p:sp>
      <p:sp>
        <p:nvSpPr>
          <p:cNvPr id="4" name="TextBox 3"/>
          <p:cNvSpPr txBox="1"/>
          <p:nvPr/>
        </p:nvSpPr>
        <p:spPr>
          <a:xfrm>
            <a:off x="7636001" y="5978747"/>
            <a:ext cx="3956909"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sr@ccsrinc.com</a:t>
            </a:r>
          </a:p>
        </p:txBody>
      </p:sp>
    </p:spTree>
    <p:extLst>
      <p:ext uri="{BB962C8B-B14F-4D97-AF65-F5344CB8AC3E}">
        <p14:creationId xmlns:p14="http://schemas.microsoft.com/office/powerpoint/2010/main" val="262222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110" y="798682"/>
            <a:ext cx="10972800" cy="552446"/>
          </a:xfrm>
        </p:spPr>
        <p:txBody>
          <a:bodyPr>
            <a:normAutofit fontScale="90000"/>
          </a:bodyPr>
          <a:lstStyle/>
          <a:p>
            <a:pPr algn="ctr"/>
            <a:r>
              <a:rPr lang="en-US" sz="3600" dirty="0" smtClean="0">
                <a:solidFill>
                  <a:schemeClr val="tx1"/>
                </a:solidFill>
                <a:latin typeface="Times New Roman" pitchFamily="18" charset="0"/>
                <a:cs typeface="Times New Roman" pitchFamily="18" charset="0"/>
              </a:rPr>
              <a:t>PPACA’s Impact on Corporate Culture</a:t>
            </a: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20110" y="1589627"/>
            <a:ext cx="10972800" cy="4389120"/>
          </a:xfrm>
        </p:spPr>
        <p:txBody>
          <a:bodyPr>
            <a:normAutofit/>
          </a:bodyPr>
          <a:lstStyle/>
          <a:p>
            <a:r>
              <a:rPr lang="en-US" dirty="0" smtClean="0">
                <a:latin typeface="Times New Roman" pitchFamily="18" charset="0"/>
                <a:cs typeface="Times New Roman" pitchFamily="18" charset="0"/>
              </a:rPr>
              <a:t>The Rise (and Change) of the Team</a:t>
            </a:r>
          </a:p>
          <a:p>
            <a:pPr lvl="1"/>
            <a:r>
              <a:rPr lang="en-US" dirty="0" smtClean="0">
                <a:latin typeface="Times New Roman" pitchFamily="18" charset="0"/>
                <a:cs typeface="Times New Roman" pitchFamily="18" charset="0"/>
              </a:rPr>
              <a:t>Coordination of multiple departments in what was once the almost exclusive domain of HR.</a:t>
            </a:r>
          </a:p>
          <a:p>
            <a:pPr lvl="1"/>
            <a:r>
              <a:rPr lang="en-US" dirty="0" smtClean="0">
                <a:latin typeface="Times New Roman" pitchFamily="18" charset="0"/>
                <a:cs typeface="Times New Roman" pitchFamily="18" charset="0"/>
              </a:rPr>
              <a:t>Ascendance of the Finance Folk (CFO, Controller, Accounting, &amp; Payroll)</a:t>
            </a:r>
          </a:p>
          <a:p>
            <a:pPr lvl="1"/>
            <a:r>
              <a:rPr lang="en-US" dirty="0" smtClean="0">
                <a:latin typeface="Times New Roman" pitchFamily="18" charset="0"/>
                <a:cs typeface="Times New Roman" pitchFamily="18" charset="0"/>
              </a:rPr>
              <a:t>Receding Role of HR and Benefits Management</a:t>
            </a:r>
          </a:p>
          <a:p>
            <a:pPr lvl="1"/>
            <a:r>
              <a:rPr lang="en-US" dirty="0" smtClean="0">
                <a:latin typeface="Times New Roman" pitchFamily="18" charset="0"/>
                <a:cs typeface="Times New Roman" pitchFamily="18" charset="0"/>
              </a:rPr>
              <a:t>IT plays a crucial role.</a:t>
            </a:r>
          </a:p>
          <a:p>
            <a:r>
              <a:rPr lang="en-US" dirty="0" smtClean="0">
                <a:latin typeface="Times New Roman" pitchFamily="18" charset="0"/>
                <a:cs typeface="Times New Roman" pitchFamily="18" charset="0"/>
              </a:rPr>
              <a:t>Diminishing value of health </a:t>
            </a:r>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are as a retention device.</a:t>
            </a:r>
          </a:p>
          <a:p>
            <a:r>
              <a:rPr lang="en-US" dirty="0" smtClean="0">
                <a:latin typeface="Times New Roman" pitchFamily="18" charset="0"/>
                <a:cs typeface="Times New Roman" pitchFamily="18" charset="0"/>
              </a:rPr>
              <a:t>Possible influence of future tax changes.</a:t>
            </a:r>
          </a:p>
        </p:txBody>
      </p:sp>
      <p:sp>
        <p:nvSpPr>
          <p:cNvPr id="4" name="TextBox 3"/>
          <p:cNvSpPr txBox="1"/>
          <p:nvPr/>
        </p:nvSpPr>
        <p:spPr>
          <a:xfrm>
            <a:off x="7636001" y="5402694"/>
            <a:ext cx="3956909"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sr@ccsrinc.com</a:t>
            </a:r>
          </a:p>
        </p:txBody>
      </p:sp>
    </p:spTree>
    <p:extLst>
      <p:ext uri="{BB962C8B-B14F-4D97-AF65-F5344CB8AC3E}">
        <p14:creationId xmlns:p14="http://schemas.microsoft.com/office/powerpoint/2010/main" val="602556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7230"/>
            <a:ext cx="8870731" cy="1637732"/>
          </a:xfrm>
        </p:spPr>
        <p:txBody>
          <a:bodyPr>
            <a:normAutofit fontScale="90000"/>
          </a:bodyPr>
          <a:lstStyle/>
          <a:p>
            <a:pPr algn="ctr"/>
            <a:r>
              <a:rPr lang="en-US" sz="5400" dirty="0" smtClean="0">
                <a:effectLst/>
                <a:latin typeface="Times New Roman" pitchFamily="18" charset="0"/>
                <a:cs typeface="Times New Roman" pitchFamily="18" charset="0"/>
              </a:rPr>
              <a:t>More Information About </a:t>
            </a:r>
            <a:r>
              <a:rPr lang="en-US" sz="5400" dirty="0">
                <a:latin typeface="Times New Roman" pitchFamily="18" charset="0"/>
                <a:cs typeface="Times New Roman" pitchFamily="18" charset="0"/>
              </a:rPr>
              <a:t>Implementing </a:t>
            </a:r>
            <a:r>
              <a:rPr lang="en-US" sz="5400" dirty="0" smtClean="0">
                <a:latin typeface="Times New Roman" pitchFamily="18" charset="0"/>
                <a:cs typeface="Times New Roman" pitchFamily="18" charset="0"/>
              </a:rPr>
              <a:t>PPACA</a:t>
            </a:r>
            <a:endParaRPr lang="en-US" sz="53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0" y="6407076"/>
            <a:ext cx="12192000" cy="450924"/>
          </a:xfrm>
        </p:spPr>
        <p:txBody>
          <a:bodyPr>
            <a:normAutofit/>
          </a:bodyPr>
          <a:lstStyle/>
          <a:p>
            <a:pPr marL="0" indent="0">
              <a:lnSpc>
                <a:spcPct val="120000"/>
              </a:lnSpc>
              <a:buNone/>
            </a:pPr>
            <a:r>
              <a:rPr lang="en-US" sz="900" dirty="0" smtClean="0">
                <a:latin typeface="Times New Roman" pitchFamily="18" charset="0"/>
                <a:cs typeface="Times New Roman" pitchFamily="18" charset="0"/>
              </a:rPr>
              <a:t>IRS </a:t>
            </a:r>
            <a:r>
              <a:rPr lang="en-US" sz="900" dirty="0">
                <a:latin typeface="Times New Roman" pitchFamily="18" charset="0"/>
                <a:cs typeface="Times New Roman" pitchFamily="18" charset="0"/>
              </a:rPr>
              <a:t>Circular 230 Disclosure: In order to comply with requirements imposed by the Internal Revenue Service, we inform you that any U.S. tax advice contained in this communication (including any attachments) is not intended to be used, and cannot be used, for the purpose of (</a:t>
            </a:r>
            <a:r>
              <a:rPr lang="en-US" sz="900" dirty="0" err="1">
                <a:latin typeface="Times New Roman" pitchFamily="18" charset="0"/>
                <a:cs typeface="Times New Roman" pitchFamily="18" charset="0"/>
              </a:rPr>
              <a:t>i</a:t>
            </a:r>
            <a:r>
              <a:rPr lang="en-US" sz="900" dirty="0">
                <a:latin typeface="Times New Roman" pitchFamily="18" charset="0"/>
                <a:cs typeface="Times New Roman" pitchFamily="18" charset="0"/>
              </a:rPr>
              <a:t>) avoiding penalties under the Internal Revenue Code or (ii) promoting, marketing, or recommending to another party any transaction or matter addressed herein</a:t>
            </a:r>
            <a:r>
              <a:rPr lang="en-US" sz="900" dirty="0" smtClean="0">
                <a:latin typeface="Times New Roman" pitchFamily="18" charset="0"/>
                <a:cs typeface="Times New Roman" pitchFamily="18" charset="0"/>
              </a:rPr>
              <a:t>.</a:t>
            </a:r>
          </a:p>
          <a:p>
            <a:pPr marL="0" indent="0">
              <a:buNone/>
            </a:pPr>
            <a:endParaRPr lang="en-US" sz="1400" dirty="0"/>
          </a:p>
        </p:txBody>
      </p:sp>
      <p:sp>
        <p:nvSpPr>
          <p:cNvPr id="6" name="TextBox 5"/>
          <p:cNvSpPr txBox="1"/>
          <p:nvPr/>
        </p:nvSpPr>
        <p:spPr>
          <a:xfrm>
            <a:off x="0" y="2893204"/>
            <a:ext cx="8325134" cy="2585323"/>
          </a:xfrm>
          <a:prstGeom prst="rect">
            <a:avLst/>
          </a:prstGeom>
          <a:noFill/>
        </p:spPr>
        <p:txBody>
          <a:bodyPr wrap="square" rtlCol="0">
            <a:spAutoFit/>
          </a:bodyPr>
          <a:lstStyle/>
          <a:p>
            <a:r>
              <a:rPr lang="en-US" dirty="0" smtClean="0">
                <a:latin typeface="Times New Roman" pitchFamily="18" charset="0"/>
                <a:cs typeface="Times New Roman" pitchFamily="18" charset="0"/>
              </a:rPr>
              <a:t>Primary Contact:  Steven J. Roy</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Benefits Management Advisors, LLC. </a:t>
            </a:r>
          </a:p>
          <a:p>
            <a:r>
              <a:rPr lang="en-US" dirty="0" smtClean="0">
                <a:latin typeface="Times New Roman" pitchFamily="18" charset="0"/>
                <a:cs typeface="Times New Roman" pitchFamily="18" charset="0"/>
              </a:rPr>
              <a:t>Follow our Blog at: </a:t>
            </a:r>
            <a:r>
              <a:rPr lang="en-US" dirty="0" smtClean="0">
                <a:latin typeface="Times New Roman" pitchFamily="18" charset="0"/>
                <a:cs typeface="Times New Roman" pitchFamily="18" charset="0"/>
                <a:hlinkClick r:id="rId3"/>
              </a:rPr>
              <a:t>http</a:t>
            </a:r>
            <a:r>
              <a:rPr lang="en-US" dirty="0">
                <a:latin typeface="Times New Roman" pitchFamily="18" charset="0"/>
                <a:cs typeface="Times New Roman" pitchFamily="18" charset="0"/>
                <a:hlinkClick r:id="rId3"/>
              </a:rPr>
              <a:t>://BenefitAdvisors.Biz</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Cell: 818-489-4228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Fax: 818-232-9178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hlinkClick r:id="rId4"/>
              </a:rPr>
              <a:t>steven.roy@ccsrinc.com</a:t>
            </a:r>
            <a:r>
              <a:rPr lang="en-US" dirty="0" smtClean="0">
                <a:latin typeface="Times New Roman" pitchFamily="18" charset="0"/>
                <a:cs typeface="Times New Roman" pitchFamily="18" charset="0"/>
              </a:rPr>
              <a:t>  or </a:t>
            </a:r>
            <a:r>
              <a:rPr lang="en-US" dirty="0">
                <a:latin typeface="Times New Roman" pitchFamily="18" charset="0"/>
                <a:cs typeface="Times New Roman" pitchFamily="18" charset="0"/>
              </a:rPr>
              <a:t>on </a:t>
            </a:r>
            <a:r>
              <a:rPr lang="en-US" dirty="0" smtClean="0">
                <a:latin typeface="Times New Roman" pitchFamily="18" charset="0"/>
                <a:cs typeface="Times New Roman" pitchFamily="18" charset="0"/>
              </a:rPr>
              <a:t>Facebook at </a:t>
            </a:r>
            <a:r>
              <a:rPr lang="en-US" dirty="0" smtClean="0">
                <a:latin typeface="Times New Roman" pitchFamily="18" charset="0"/>
                <a:cs typeface="Times New Roman" pitchFamily="18" charset="0"/>
                <a:hlinkClick r:id="rId5"/>
              </a:rPr>
              <a:t>https</a:t>
            </a:r>
            <a:r>
              <a:rPr lang="en-US" dirty="0">
                <a:latin typeface="Times New Roman" pitchFamily="18" charset="0"/>
                <a:cs typeface="Times New Roman" pitchFamily="18" charset="0"/>
                <a:hlinkClick r:id="rId5"/>
              </a:rPr>
              <a:t>://</a:t>
            </a:r>
            <a:r>
              <a:rPr lang="en-US" dirty="0" smtClean="0">
                <a:latin typeface="Times New Roman" pitchFamily="18" charset="0"/>
                <a:cs typeface="Times New Roman" pitchFamily="18" charset="0"/>
                <a:hlinkClick r:id="rId5"/>
              </a:rPr>
              <a:t>www.facebook.com/steven.roy.5</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smtClean="0">
                <a:latin typeface="Times New Roman" pitchFamily="18" charset="0"/>
                <a:cs typeface="Times New Roman" pitchFamily="18" charset="0"/>
              </a:rPr>
              <a:t>Contact us or </a:t>
            </a:r>
            <a:r>
              <a:rPr lang="en-US" dirty="0" smtClean="0">
                <a:latin typeface="Times New Roman" pitchFamily="18" charset="0"/>
                <a:cs typeface="Times New Roman" pitchFamily="18" charset="0"/>
              </a:rPr>
              <a:t>join us on LinkedIn’s Affordable Care Act Implementation Group</a:t>
            </a:r>
          </a:p>
          <a:p>
            <a:r>
              <a:rPr lang="en-US" dirty="0">
                <a:latin typeface="Times New Roman" pitchFamily="18" charset="0"/>
                <a:cs typeface="Times New Roman" pitchFamily="18" charset="0"/>
                <a:hlinkClick r:id="rId6"/>
              </a:rPr>
              <a:t>http://</a:t>
            </a:r>
            <a:r>
              <a:rPr lang="en-US" dirty="0" smtClean="0">
                <a:latin typeface="Times New Roman" pitchFamily="18" charset="0"/>
                <a:cs typeface="Times New Roman" pitchFamily="18" charset="0"/>
                <a:hlinkClick r:id="rId6"/>
              </a:rPr>
              <a:t>www.linkedin.com/groups/Affordable-Care-Act-Implementation-Group-5144677</a:t>
            </a:r>
            <a:r>
              <a:rPr lang="en-US"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22512" y="890447"/>
            <a:ext cx="3262184" cy="4683211"/>
          </a:xfrm>
          <a:prstGeom prst="rect">
            <a:avLst/>
          </a:prstGeom>
        </p:spPr>
      </p:pic>
    </p:spTree>
    <p:extLst>
      <p:ext uri="{BB962C8B-B14F-4D97-AF65-F5344CB8AC3E}">
        <p14:creationId xmlns:p14="http://schemas.microsoft.com/office/powerpoint/2010/main" val="2129279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482064"/>
          </a:xfrm>
        </p:spPr>
        <p:txBody>
          <a:bodyPr>
            <a:normAutofit fontScale="90000"/>
          </a:bodyPr>
          <a:lstStyle/>
          <a:p>
            <a:pPr algn="ctr"/>
            <a:r>
              <a:rPr lang="en-US" dirty="0"/>
              <a:t>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i="1" dirty="0"/>
              <a:t/>
            </a:r>
            <a:br>
              <a:rPr lang="en-US" b="1" i="1" dirty="0"/>
            </a:br>
            <a:endParaRPr lang="en-US" dirty="0"/>
          </a:p>
        </p:txBody>
      </p:sp>
      <p:sp>
        <p:nvSpPr>
          <p:cNvPr id="3" name="Content Placeholder 2"/>
          <p:cNvSpPr>
            <a:spLocks noGrp="1"/>
          </p:cNvSpPr>
          <p:nvPr>
            <p:ph idx="1"/>
          </p:nvPr>
        </p:nvSpPr>
        <p:spPr/>
        <p:txBody>
          <a:bodyPr>
            <a:normAutofit/>
          </a:bodyPr>
          <a:lstStyle/>
          <a:p>
            <a:pPr lvl="0"/>
            <a:r>
              <a:rPr lang="en-US" sz="2400" dirty="0" smtClean="0">
                <a:latin typeface="Times New Roman" pitchFamily="18" charset="0"/>
                <a:cs typeface="Times New Roman" pitchFamily="18" charset="0"/>
              </a:rPr>
              <a:t>PPACA </a:t>
            </a:r>
            <a:r>
              <a:rPr lang="en-US" sz="2400" dirty="0">
                <a:latin typeface="Times New Roman" pitchFamily="18" charset="0"/>
                <a:cs typeface="Times New Roman" pitchFamily="18" charset="0"/>
              </a:rPr>
              <a:t>fundamentally </a:t>
            </a:r>
            <a:r>
              <a:rPr lang="en-US" sz="2400" dirty="0" smtClean="0">
                <a:latin typeface="Times New Roman" pitchFamily="18" charset="0"/>
                <a:cs typeface="Times New Roman" pitchFamily="18" charset="0"/>
              </a:rPr>
              <a:t>alters </a:t>
            </a:r>
            <a:r>
              <a:rPr lang="en-US" sz="2400" dirty="0">
                <a:latin typeface="Times New Roman" pitchFamily="18" charset="0"/>
                <a:cs typeface="Times New Roman" pitchFamily="18" charset="0"/>
              </a:rPr>
              <a:t>the way Americans buy health </a:t>
            </a:r>
            <a:r>
              <a:rPr lang="en-US" sz="2400" dirty="0" smtClean="0">
                <a:latin typeface="Times New Roman" pitchFamily="18" charset="0"/>
                <a:cs typeface="Times New Roman" pitchFamily="18" charset="0"/>
              </a:rPr>
              <a:t>care. It </a:t>
            </a:r>
            <a:r>
              <a:rPr lang="en-US" sz="2400" dirty="0">
                <a:latin typeface="Times New Roman" pitchFamily="18" charset="0"/>
                <a:cs typeface="Times New Roman" pitchFamily="18" charset="0"/>
              </a:rPr>
              <a:t>introduces several ideas and approaches that are alien to our health care experience</a:t>
            </a:r>
            <a:r>
              <a:rPr lang="en-US" sz="2400" dirty="0" smtClean="0">
                <a:latin typeface="Times New Roman" pitchFamily="18" charset="0"/>
                <a:cs typeface="Times New Roman" pitchFamily="18" charset="0"/>
              </a:rPr>
              <a:t>.</a:t>
            </a:r>
          </a:p>
          <a:p>
            <a:pPr lvl="0"/>
            <a:r>
              <a:rPr lang="en-US" sz="2400" dirty="0" smtClean="0">
                <a:latin typeface="Times New Roman" pitchFamily="18" charset="0"/>
                <a:cs typeface="Times New Roman" pitchFamily="18" charset="0"/>
              </a:rPr>
              <a:t>PPACA, with all its flaws and difficulties is probably here to stay.</a:t>
            </a:r>
          </a:p>
          <a:p>
            <a:r>
              <a:rPr lang="en-US" sz="2400" dirty="0" smtClean="0">
                <a:latin typeface="Times New Roman" pitchFamily="18" charset="0"/>
                <a:cs typeface="Times New Roman" pitchFamily="18" charset="0"/>
              </a:rPr>
              <a:t>PPACA is a moving target. </a:t>
            </a:r>
          </a:p>
          <a:p>
            <a:pPr marL="0" indent="0">
              <a:buNone/>
            </a:pPr>
            <a:endParaRPr lang="en-US" sz="16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PPACA </a:t>
            </a:r>
            <a:r>
              <a:rPr lang="en-US" sz="2400" dirty="0">
                <a:latin typeface="Times New Roman" panose="02020603050405020304" pitchFamily="18" charset="0"/>
                <a:cs typeface="Times New Roman" panose="02020603050405020304" pitchFamily="18" charset="0"/>
              </a:rPr>
              <a:t>is a highly complex piece of legislation, </a:t>
            </a:r>
            <a:r>
              <a:rPr lang="en-US" sz="2400" dirty="0" smtClean="0">
                <a:latin typeface="Times New Roman" panose="02020603050405020304" pitchFamily="18" charset="0"/>
                <a:cs typeface="Times New Roman" panose="02020603050405020304" pitchFamily="18" charset="0"/>
              </a:rPr>
              <a:t>enacted </a:t>
            </a:r>
            <a:r>
              <a:rPr lang="en-US" sz="2400" dirty="0">
                <a:latin typeface="Times New Roman" panose="02020603050405020304" pitchFamily="18" charset="0"/>
                <a:cs typeface="Times New Roman" panose="02020603050405020304" pitchFamily="18" charset="0"/>
              </a:rPr>
              <a:t>into an evolving operational and enforcement framework, by bureaucrats who (by and large) do not have to cope with its consequences. </a:t>
            </a:r>
          </a:p>
          <a:p>
            <a:pPr marL="0" indent="0">
              <a:buNone/>
            </a:pPr>
            <a:endParaRPr lang="en-US" sz="16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Nearly </a:t>
            </a:r>
            <a:r>
              <a:rPr lang="en-US" sz="2400" dirty="0">
                <a:latin typeface="Times New Roman" panose="02020603050405020304" pitchFamily="18" charset="0"/>
                <a:cs typeface="Times New Roman" panose="02020603050405020304" pitchFamily="18" charset="0"/>
              </a:rPr>
              <a:t>every provision and interpretation of the Act is subject to change.</a:t>
            </a:r>
          </a:p>
          <a:p>
            <a:pPr lvl="0"/>
            <a:endParaRPr lang="en-US" dirty="0">
              <a:latin typeface="Times New Roman" pitchFamily="18" charset="0"/>
              <a:cs typeface="Times New Roman" pitchFamily="18" charset="0"/>
            </a:endParaRPr>
          </a:p>
        </p:txBody>
      </p:sp>
      <p:sp>
        <p:nvSpPr>
          <p:cNvPr id="4" name="Rectangle 3"/>
          <p:cNvSpPr/>
          <p:nvPr/>
        </p:nvSpPr>
        <p:spPr>
          <a:xfrm>
            <a:off x="2033752" y="965841"/>
            <a:ext cx="8124496" cy="707886"/>
          </a:xfrm>
          <a:prstGeom prst="rect">
            <a:avLst/>
          </a:prstGeom>
        </p:spPr>
        <p:txBody>
          <a:bodyPr wrap="square">
            <a:spAutoFit/>
          </a:bodyPr>
          <a:lstStyle/>
          <a:p>
            <a:pPr algn="ctr"/>
            <a:r>
              <a:rPr lang="en-US" sz="4000" dirty="0" smtClean="0">
                <a:latin typeface="Times New Roman" pitchFamily="18" charset="0"/>
                <a:cs typeface="Times New Roman" pitchFamily="18" charset="0"/>
              </a:rPr>
              <a:t>A 30,000 Foot View of PPACA</a:t>
            </a:r>
            <a:endParaRPr lang="en-US" sz="4000" dirty="0">
              <a:latin typeface="Times New Roman" pitchFamily="18" charset="0"/>
              <a:cs typeface="Times New Roman" pitchFamily="18" charset="0"/>
            </a:endParaRPr>
          </a:p>
        </p:txBody>
      </p:sp>
      <p:sp>
        <p:nvSpPr>
          <p:cNvPr id="5" name="TextBox 4"/>
          <p:cNvSpPr txBox="1"/>
          <p:nvPr/>
        </p:nvSpPr>
        <p:spPr>
          <a:xfrm flipH="1">
            <a:off x="8079347" y="5724436"/>
            <a:ext cx="3503053" cy="600164"/>
          </a:xfrm>
          <a:prstGeom prst="rect">
            <a:avLst/>
          </a:prstGeom>
          <a:noFill/>
        </p:spPr>
        <p:txBody>
          <a:bodyPr wrap="square" rtlCol="0">
            <a:spAutoFit/>
          </a:bodyPr>
          <a:lstStyle/>
          <a:p>
            <a:pPr algn="r"/>
            <a:r>
              <a:rPr lang="en-US" sz="1100" dirty="0">
                <a:latin typeface="Times New Roman" pitchFamily="18" charset="0"/>
                <a:cs typeface="Times New Roman" pitchFamily="18" charset="0"/>
              </a:rPr>
              <a:t>Steven J. Roy</a:t>
            </a:r>
            <a:br>
              <a:rPr lang="en-US" sz="1100" dirty="0">
                <a:latin typeface="Times New Roman" pitchFamily="18" charset="0"/>
                <a:cs typeface="Times New Roman" pitchFamily="18" charset="0"/>
              </a:rPr>
            </a:br>
            <a:r>
              <a:rPr lang="en-US" sz="1100" dirty="0">
                <a:latin typeface="Times New Roman" pitchFamily="18" charset="0"/>
                <a:cs typeface="Times New Roman" pitchFamily="18" charset="0"/>
              </a:rPr>
              <a:t>Benefits Management Advisors, LLC  </a:t>
            </a:r>
            <a:br>
              <a:rPr lang="en-US" sz="1100" dirty="0">
                <a:latin typeface="Times New Roman" pitchFamily="18" charset="0"/>
                <a:cs typeface="Times New Roman" pitchFamily="18" charset="0"/>
              </a:rPr>
            </a:br>
            <a:r>
              <a:rPr lang="en-US" sz="1100" dirty="0">
                <a:latin typeface="Times New Roman" pitchFamily="18" charset="0"/>
                <a:cs typeface="Times New Roman" pitchFamily="18" charset="0"/>
              </a:rPr>
              <a:t>Cell: </a:t>
            </a:r>
            <a:r>
              <a:rPr lang="en-US" sz="1100" dirty="0" smtClean="0">
                <a:latin typeface="Times New Roman" pitchFamily="18" charset="0"/>
                <a:cs typeface="Times New Roman" pitchFamily="18" charset="0"/>
              </a:rPr>
              <a:t>818-489-4228  Fax</a:t>
            </a:r>
            <a:r>
              <a:rPr lang="en-US" sz="1100" dirty="0">
                <a:latin typeface="Times New Roman" pitchFamily="18" charset="0"/>
                <a:cs typeface="Times New Roman" pitchFamily="18" charset="0"/>
              </a:rPr>
              <a:t>: </a:t>
            </a:r>
            <a:r>
              <a:rPr lang="en-US" sz="1100" dirty="0" smtClean="0">
                <a:latin typeface="Times New Roman" pitchFamily="18" charset="0"/>
                <a:cs typeface="Times New Roman" pitchFamily="18" charset="0"/>
              </a:rPr>
              <a:t>818-232-9178  sr@ccsrinc.com</a:t>
            </a:r>
            <a:endParaRPr lang="en-US" sz="1100" dirty="0">
              <a:latin typeface="Times New Roman" pitchFamily="18" charset="0"/>
              <a:cs typeface="Times New Roman" pitchFamily="18" charset="0"/>
            </a:endParaRPr>
          </a:p>
        </p:txBody>
      </p:sp>
    </p:spTree>
    <p:extLst>
      <p:ext uri="{BB962C8B-B14F-4D97-AF65-F5344CB8AC3E}">
        <p14:creationId xmlns:p14="http://schemas.microsoft.com/office/powerpoint/2010/main" val="4256950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9731" y="943194"/>
            <a:ext cx="10515600" cy="692423"/>
          </a:xfrm>
        </p:spPr>
        <p:txBody>
          <a:bodyPr>
            <a:normAutofit fontScale="90000"/>
          </a:bodyPr>
          <a:lstStyle/>
          <a:p>
            <a:pPr algn="ctr"/>
            <a:r>
              <a:rPr lang="en-US" sz="3600" dirty="0" smtClean="0">
                <a:solidFill>
                  <a:schemeClr val="tx1"/>
                </a:solidFill>
                <a:latin typeface="Times New Roman" pitchFamily="18" charset="0"/>
                <a:cs typeface="Times New Roman" pitchFamily="18" charset="0"/>
              </a:rPr>
              <a:t>PPACA – Overview, Insurers’ &amp; </a:t>
            </a:r>
            <a:r>
              <a:rPr lang="en-US" sz="3600" dirty="0">
                <a:solidFill>
                  <a:schemeClr val="tx1"/>
                </a:solidFill>
                <a:latin typeface="Times New Roman" pitchFamily="18" charset="0"/>
                <a:cs typeface="Times New Roman" pitchFamily="18" charset="0"/>
              </a:rPr>
              <a:t>Business</a:t>
            </a:r>
            <a:r>
              <a:rPr lang="en-US" sz="3600" dirty="0" smtClean="0">
                <a:solidFill>
                  <a:schemeClr val="tx1"/>
                </a:solidFill>
                <a:latin typeface="Times New Roman" pitchFamily="18" charset="0"/>
                <a:cs typeface="Times New Roman" pitchFamily="18" charset="0"/>
              </a:rPr>
              <a:t>’ Responsibilities</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869731" y="2092817"/>
            <a:ext cx="10515600" cy="4765183"/>
          </a:xfrm>
        </p:spPr>
        <p:txBody>
          <a:bodyPr>
            <a:normAutofit/>
          </a:bodyPr>
          <a:lstStyle/>
          <a:p>
            <a:r>
              <a:rPr lang="en-US" dirty="0" smtClean="0">
                <a:latin typeface="Times New Roman" pitchFamily="18" charset="0"/>
                <a:cs typeface="Times New Roman" pitchFamily="18" charset="0"/>
              </a:rPr>
              <a:t>Insurers</a:t>
            </a:r>
          </a:p>
          <a:p>
            <a:pPr marL="914400" lvl="1" indent="-287338"/>
            <a:r>
              <a:rPr lang="en-US" sz="2100" dirty="0" smtClean="0">
                <a:latin typeface="Times New Roman" pitchFamily="18" charset="0"/>
                <a:cs typeface="Times New Roman" pitchFamily="18" charset="0"/>
              </a:rPr>
              <a:t>Must provide </a:t>
            </a:r>
            <a:r>
              <a:rPr lang="en-US" sz="2100" dirty="0">
                <a:latin typeface="Times New Roman" pitchFamily="18" charset="0"/>
                <a:cs typeface="Times New Roman" pitchFamily="18" charset="0"/>
              </a:rPr>
              <a:t>p</a:t>
            </a:r>
            <a:r>
              <a:rPr lang="en-US" sz="2100" dirty="0" smtClean="0">
                <a:latin typeface="Times New Roman" pitchFamily="18" charset="0"/>
                <a:cs typeface="Times New Roman" pitchFamily="18" charset="0"/>
              </a:rPr>
              <a:t>roducts </a:t>
            </a:r>
            <a:r>
              <a:rPr lang="en-US" sz="2100" dirty="0">
                <a:latin typeface="Times New Roman" pitchFamily="18" charset="0"/>
                <a:cs typeface="Times New Roman" pitchFamily="18" charset="0"/>
              </a:rPr>
              <a:t>t</a:t>
            </a:r>
            <a:r>
              <a:rPr lang="en-US" sz="2100" dirty="0" smtClean="0">
                <a:latin typeface="Times New Roman" pitchFamily="18" charset="0"/>
                <a:cs typeface="Times New Roman" pitchFamily="18" charset="0"/>
              </a:rPr>
              <a:t>hat </a:t>
            </a:r>
            <a:r>
              <a:rPr lang="en-US" sz="2100" dirty="0">
                <a:latin typeface="Times New Roman" pitchFamily="18" charset="0"/>
                <a:cs typeface="Times New Roman" pitchFamily="18" charset="0"/>
              </a:rPr>
              <a:t>m</a:t>
            </a:r>
            <a:r>
              <a:rPr lang="en-US" sz="2100" dirty="0" smtClean="0">
                <a:latin typeface="Times New Roman" pitchFamily="18" charset="0"/>
                <a:cs typeface="Times New Roman" pitchFamily="18" charset="0"/>
              </a:rPr>
              <a:t>eet </a:t>
            </a:r>
            <a:r>
              <a:rPr lang="en-US" sz="2100" dirty="0">
                <a:latin typeface="Times New Roman" pitchFamily="18" charset="0"/>
                <a:cs typeface="Times New Roman" pitchFamily="18" charset="0"/>
              </a:rPr>
              <a:t>r</a:t>
            </a:r>
            <a:r>
              <a:rPr lang="en-US" sz="2100" dirty="0" smtClean="0">
                <a:latin typeface="Times New Roman" pitchFamily="18" charset="0"/>
                <a:cs typeface="Times New Roman" pitchFamily="18" charset="0"/>
              </a:rPr>
              <a:t>egulatory </a:t>
            </a:r>
            <a:r>
              <a:rPr lang="en-US" sz="2100" dirty="0">
                <a:latin typeface="Times New Roman" pitchFamily="18" charset="0"/>
                <a:cs typeface="Times New Roman" pitchFamily="18" charset="0"/>
              </a:rPr>
              <a:t>r</a:t>
            </a:r>
            <a:r>
              <a:rPr lang="en-US" sz="2100" dirty="0" smtClean="0">
                <a:latin typeface="Times New Roman" pitchFamily="18" charset="0"/>
                <a:cs typeface="Times New Roman" pitchFamily="18" charset="0"/>
              </a:rPr>
              <a:t>equirements</a:t>
            </a:r>
          </a:p>
          <a:p>
            <a:pPr marL="914400" lvl="1" indent="-287338"/>
            <a:r>
              <a:rPr lang="en-US" sz="2100" dirty="0" smtClean="0">
                <a:latin typeface="Times New Roman" pitchFamily="18" charset="0"/>
                <a:cs typeface="Times New Roman" pitchFamily="18" charset="0"/>
              </a:rPr>
              <a:t>Secure an enlarged customer base and access to exchange markets</a:t>
            </a:r>
            <a:br>
              <a:rPr lang="en-US" sz="2100" dirty="0" smtClean="0">
                <a:latin typeface="Times New Roman" pitchFamily="18" charset="0"/>
                <a:cs typeface="Times New Roman" pitchFamily="18" charset="0"/>
              </a:rPr>
            </a:br>
            <a:endParaRPr lang="en-US" sz="21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Businesses; </a:t>
            </a:r>
            <a:r>
              <a:rPr lang="en-US" sz="2400" dirty="0" smtClean="0">
                <a:latin typeface="Times New Roman" pitchFamily="18" charset="0"/>
                <a:cs typeface="Times New Roman" pitchFamily="18" charset="0"/>
              </a:rPr>
              <a:t>Depending on size (number of FTE employees)</a:t>
            </a:r>
          </a:p>
          <a:p>
            <a:pPr lvl="2" indent="-246063"/>
            <a:r>
              <a:rPr lang="en-US" dirty="0">
                <a:latin typeface="Times New Roman" pitchFamily="18" charset="0"/>
                <a:cs typeface="Times New Roman" pitchFamily="18" charset="0"/>
              </a:rPr>
              <a:t>Must (or may) provide coverage that meets regulatory requirements</a:t>
            </a:r>
          </a:p>
          <a:p>
            <a:pPr lvl="2"/>
            <a:r>
              <a:rPr lang="en-US" dirty="0">
                <a:latin typeface="Times New Roman" pitchFamily="18" charset="0"/>
                <a:cs typeface="Times New Roman" pitchFamily="18" charset="0"/>
              </a:rPr>
              <a:t>May face reporting, compliance, and procedural requirements, and</a:t>
            </a:r>
          </a:p>
          <a:p>
            <a:pPr lvl="2"/>
            <a:r>
              <a:rPr lang="en-US" dirty="0">
                <a:latin typeface="Times New Roman" pitchFamily="18" charset="0"/>
                <a:cs typeface="Times New Roman" pitchFamily="18" charset="0"/>
              </a:rPr>
              <a:t>May receive tax credits or </a:t>
            </a:r>
          </a:p>
          <a:p>
            <a:pPr lvl="2"/>
            <a:r>
              <a:rPr lang="en-US" dirty="0" smtClean="0">
                <a:latin typeface="Times New Roman" pitchFamily="18" charset="0"/>
                <a:cs typeface="Times New Roman" pitchFamily="18" charset="0"/>
              </a:rPr>
              <a:t>May </a:t>
            </a:r>
            <a:r>
              <a:rPr lang="en-US" dirty="0">
                <a:latin typeface="Times New Roman" pitchFamily="18" charset="0"/>
                <a:cs typeface="Times New Roman" pitchFamily="18" charset="0"/>
              </a:rPr>
              <a:t>be penalized </a:t>
            </a:r>
            <a:r>
              <a:rPr lang="en-US" dirty="0" smtClean="0">
                <a:latin typeface="Times New Roman" pitchFamily="18" charset="0"/>
                <a:cs typeface="Times New Roman" pitchFamily="18" charset="0"/>
              </a:rPr>
              <a:t>for failure to provide coverage.</a:t>
            </a:r>
            <a:endParaRPr lang="en-US" dirty="0">
              <a:latin typeface="Times New Roman" pitchFamily="18" charset="0"/>
              <a:cs typeface="Times New Roman" pitchFamily="18" charset="0"/>
            </a:endParaRPr>
          </a:p>
        </p:txBody>
      </p:sp>
      <p:sp>
        <p:nvSpPr>
          <p:cNvPr id="4" name="TextBox 3"/>
          <p:cNvSpPr txBox="1"/>
          <p:nvPr/>
        </p:nvSpPr>
        <p:spPr>
          <a:xfrm>
            <a:off x="7315200" y="5943970"/>
            <a:ext cx="4070131"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a:t>
            </a:r>
            <a:r>
              <a:rPr lang="en-US" sz="1050" dirty="0" smtClean="0">
                <a:latin typeface="Times New Roman" pitchFamily="18" charset="0"/>
                <a:cs typeface="Times New Roman" pitchFamily="18" charset="0"/>
              </a:rPr>
              <a:t>818-489-4228   Fax</a:t>
            </a:r>
            <a:r>
              <a:rPr lang="en-US" sz="1050" dirty="0">
                <a:latin typeface="Times New Roman" pitchFamily="18" charset="0"/>
                <a:cs typeface="Times New Roman" pitchFamily="18" charset="0"/>
              </a:rPr>
              <a:t>: </a:t>
            </a:r>
            <a:r>
              <a:rPr lang="en-US" sz="1050" dirty="0" smtClean="0">
                <a:latin typeface="Times New Roman" pitchFamily="18" charset="0"/>
                <a:cs typeface="Times New Roman" pitchFamily="18" charset="0"/>
              </a:rPr>
              <a:t>818-232-9178  sr@ccsrinc.com</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4092904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110" y="1008888"/>
            <a:ext cx="10972800" cy="697082"/>
          </a:xfrm>
        </p:spPr>
        <p:txBody>
          <a:bodyPr>
            <a:noAutofit/>
          </a:bodyPr>
          <a:lstStyle/>
          <a:p>
            <a:pPr algn="ctr"/>
            <a:r>
              <a:rPr lang="en-US" sz="4000" dirty="0" smtClean="0">
                <a:solidFill>
                  <a:schemeClr val="tx1"/>
                </a:solidFill>
                <a:latin typeface="Times New Roman" pitchFamily="18" charset="0"/>
                <a:cs typeface="Times New Roman" pitchFamily="18" charset="0"/>
              </a:rPr>
              <a:t>PPACA’s Goldilocks Principle</a:t>
            </a: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20110" y="1898145"/>
            <a:ext cx="10972800" cy="4389120"/>
          </a:xfrm>
        </p:spPr>
        <p:txBody>
          <a:bodyPr>
            <a:normAutofit/>
          </a:bodyPr>
          <a:lstStyle/>
          <a:p>
            <a:r>
              <a:rPr lang="en-US" dirty="0" smtClean="0">
                <a:latin typeface="Times New Roman" pitchFamily="18" charset="0"/>
                <a:cs typeface="Times New Roman" pitchFamily="18" charset="0"/>
              </a:rPr>
              <a:t>The Fundamental Counting Algorithm: Determine FTE Employee Count</a:t>
            </a:r>
          </a:p>
          <a:p>
            <a:r>
              <a:rPr lang="en-US" dirty="0" smtClean="0">
                <a:latin typeface="Times New Roman" pitchFamily="18" charset="0"/>
                <a:cs typeface="Times New Roman" pitchFamily="18" charset="0"/>
              </a:rPr>
              <a:t>Company </a:t>
            </a:r>
            <a:r>
              <a:rPr lang="en-US" dirty="0">
                <a:latin typeface="Times New Roman" pitchFamily="18" charset="0"/>
                <a:cs typeface="Times New Roman" pitchFamily="18" charset="0"/>
              </a:rPr>
              <a:t>Size Determines Opportunities &amp; Responsibilities </a:t>
            </a:r>
            <a:r>
              <a:rPr lang="en-US" dirty="0" smtClean="0">
                <a:latin typeface="Times New Roman" pitchFamily="18" charset="0"/>
                <a:cs typeface="Times New Roman" pitchFamily="18" charset="0"/>
              </a:rPr>
              <a:t> </a:t>
            </a:r>
          </a:p>
          <a:p>
            <a:pPr lvl="2"/>
            <a:r>
              <a:rPr lang="en-US" sz="2600" dirty="0" smtClean="0">
                <a:latin typeface="Times New Roman" pitchFamily="18" charset="0"/>
                <a:cs typeface="Times New Roman" pitchFamily="18" charset="0"/>
              </a:rPr>
              <a:t>≤ 25 FTE, Eligible for Tax Credits if Providing Coverage</a:t>
            </a:r>
          </a:p>
          <a:p>
            <a:pPr lvl="2"/>
            <a:r>
              <a:rPr lang="en-US" sz="2600" dirty="0" smtClean="0">
                <a:latin typeface="Times New Roman" pitchFamily="18" charset="0"/>
                <a:cs typeface="Times New Roman" pitchFamily="18" charset="0"/>
              </a:rPr>
              <a:t>26-50 FTE, Not Eligible For Credits, Not Subject to Penalties</a:t>
            </a:r>
          </a:p>
          <a:p>
            <a:pPr lvl="2"/>
            <a:r>
              <a:rPr lang="en-US" sz="2600" dirty="0" smtClean="0">
                <a:latin typeface="Times New Roman" pitchFamily="18" charset="0"/>
                <a:cs typeface="Times New Roman" pitchFamily="18" charset="0"/>
              </a:rPr>
              <a:t>≥ 50 FTE, Provide coverage or pay penalties (Pay or Play)</a:t>
            </a:r>
          </a:p>
          <a:p>
            <a:pPr lvl="2"/>
            <a:r>
              <a:rPr lang="en-US" sz="2600" dirty="0" smtClean="0">
                <a:latin typeface="Times New Roman" pitchFamily="18" charset="0"/>
                <a:cs typeface="Times New Roman" pitchFamily="18" charset="0"/>
              </a:rPr>
              <a:t>50-250 FTE, Additional Reporting Requirements Apply</a:t>
            </a:r>
          </a:p>
          <a:p>
            <a:pPr lvl="2"/>
            <a:r>
              <a:rPr lang="en-US" sz="2600" dirty="0" smtClean="0">
                <a:latin typeface="Times New Roman" pitchFamily="18" charset="0"/>
                <a:cs typeface="Times New Roman" pitchFamily="18" charset="0"/>
              </a:rPr>
              <a:t>≥ 251 FTE, All Employer &amp; Reporting Rules Apply (No Exceptions)</a:t>
            </a:r>
          </a:p>
          <a:p>
            <a:pPr marL="274320" lvl="1" indent="-274320">
              <a:buClr>
                <a:schemeClr val="accent3"/>
              </a:buClr>
              <a:buSzPct val="95000"/>
            </a:pPr>
            <a:r>
              <a:rPr lang="en-US" sz="2600" dirty="0">
                <a:latin typeface="Times New Roman" pitchFamily="18" charset="0"/>
                <a:cs typeface="Times New Roman" pitchFamily="18" charset="0"/>
              </a:rPr>
              <a:t>One Odd Wrinkle: </a:t>
            </a:r>
            <a:r>
              <a:rPr lang="en-US" sz="2600" dirty="0" smtClean="0">
                <a:latin typeface="Times New Roman" pitchFamily="18" charset="0"/>
                <a:cs typeface="Times New Roman" pitchFamily="18" charset="0"/>
              </a:rPr>
              <a:t>The Counting Algorithm Differs Depending on Context</a:t>
            </a:r>
            <a:endParaRPr lang="en-US" sz="26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
        <p:nvSpPr>
          <p:cNvPr id="4" name="TextBox 3"/>
          <p:cNvSpPr txBox="1"/>
          <p:nvPr/>
        </p:nvSpPr>
        <p:spPr>
          <a:xfrm>
            <a:off x="7822833" y="5710184"/>
            <a:ext cx="3770077"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a:t>
            </a:r>
            <a:r>
              <a:rPr lang="en-US" sz="1050" dirty="0" smtClean="0">
                <a:latin typeface="Times New Roman" pitchFamily="18" charset="0"/>
                <a:cs typeface="Times New Roman" pitchFamily="18" charset="0"/>
              </a:rPr>
              <a:t>sr@ccsrinc.com</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774651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090" y="1040419"/>
            <a:ext cx="10972800" cy="624608"/>
          </a:xfrm>
        </p:spPr>
        <p:txBody>
          <a:bodyPr>
            <a:noAutofit/>
          </a:bodyPr>
          <a:lstStyle/>
          <a:p>
            <a:pPr algn="ctr"/>
            <a:r>
              <a:rPr lang="en-US" sz="3600" dirty="0" smtClean="0">
                <a:solidFill>
                  <a:schemeClr val="tx1"/>
                </a:solidFill>
                <a:latin typeface="Times New Roman" pitchFamily="18" charset="0"/>
                <a:cs typeface="Times New Roman" pitchFamily="18" charset="0"/>
              </a:rPr>
              <a:t>If The Business Mandate Applies</a:t>
            </a:r>
            <a:r>
              <a:rPr lang="en-US" sz="3600" dirty="0">
                <a:solidFill>
                  <a:schemeClr val="tx1"/>
                </a:solidFill>
                <a:latin typeface="Times New Roman" pitchFamily="18" charset="0"/>
                <a:cs typeface="Times New Roman" pitchFamily="18" charset="0"/>
              </a:rPr>
              <a:t> </a:t>
            </a:r>
            <a:r>
              <a:rPr lang="en-US" sz="3600" dirty="0" smtClean="0">
                <a:solidFill>
                  <a:schemeClr val="tx1"/>
                </a:solidFill>
                <a:latin typeface="Times New Roman" pitchFamily="18" charset="0"/>
                <a:cs typeface="Times New Roman" pitchFamily="18" charset="0"/>
              </a:rPr>
              <a:t>(Pay </a:t>
            </a:r>
            <a:r>
              <a:rPr lang="en-US" sz="3600" dirty="0">
                <a:solidFill>
                  <a:schemeClr val="tx1"/>
                </a:solidFill>
                <a:latin typeface="Times New Roman" pitchFamily="18" charset="0"/>
                <a:cs typeface="Times New Roman" pitchFamily="18" charset="0"/>
              </a:rPr>
              <a:t>or Play</a:t>
            </a:r>
            <a:r>
              <a:rPr lang="en-US" sz="3600" dirty="0" smtClean="0">
                <a:solidFill>
                  <a:schemeClr val="tx1"/>
                </a:solidFill>
                <a:latin typeface="Times New Roman" pitchFamily="18" charset="0"/>
                <a:cs typeface="Times New Roman" pitchFamily="18" charset="0"/>
              </a:rPr>
              <a:t>)</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599090" y="1791005"/>
            <a:ext cx="10972800" cy="4389120"/>
          </a:xfrm>
        </p:spPr>
        <p:txBody>
          <a:bodyPr>
            <a:normAutofit fontScale="77500" lnSpcReduction="20000"/>
          </a:bodyPr>
          <a:lstStyle/>
          <a:p>
            <a:r>
              <a:rPr lang="en-US" sz="2400" dirty="0" smtClean="0">
                <a:latin typeface="Times New Roman" pitchFamily="18" charset="0"/>
                <a:cs typeface="Times New Roman" pitchFamily="18" charset="0"/>
              </a:rPr>
              <a:t>Which Employees Must </a:t>
            </a:r>
            <a:r>
              <a:rPr lang="en-US" sz="2400" dirty="0">
                <a:latin typeface="Times New Roman" pitchFamily="18" charset="0"/>
                <a:cs typeface="Times New Roman" pitchFamily="18" charset="0"/>
              </a:rPr>
              <a:t>Be </a:t>
            </a:r>
            <a:r>
              <a:rPr lang="en-US" sz="2400" dirty="0" smtClean="0">
                <a:latin typeface="Times New Roman" pitchFamily="18" charset="0"/>
                <a:cs typeface="Times New Roman" pitchFamily="18" charset="0"/>
              </a:rPr>
              <a:t>Covered</a:t>
            </a:r>
          </a:p>
          <a:p>
            <a:pPr lvl="1"/>
            <a:r>
              <a:rPr lang="en-US" dirty="0" smtClean="0">
                <a:latin typeface="Times New Roman" pitchFamily="18" charset="0"/>
                <a:cs typeface="Times New Roman" pitchFamily="18" charset="0"/>
              </a:rPr>
              <a:t>Employees working 30 or more works per week</a:t>
            </a:r>
          </a:p>
          <a:p>
            <a:pPr lvl="1"/>
            <a:r>
              <a:rPr lang="en-US" dirty="0" smtClean="0">
                <a:latin typeface="Times New Roman" pitchFamily="18" charset="0"/>
                <a:cs typeface="Times New Roman" pitchFamily="18" charset="0"/>
              </a:rPr>
              <a:t>Coverage must commence no later than 90 days after hire</a:t>
            </a:r>
          </a:p>
          <a:p>
            <a:pPr lvl="1"/>
            <a:r>
              <a:rPr lang="en-US" dirty="0">
                <a:latin typeface="Times New Roman" pitchFamily="18" charset="0"/>
                <a:cs typeface="Times New Roman" pitchFamily="18" charset="0"/>
              </a:rPr>
              <a:t>Large employers must use automatic </a:t>
            </a:r>
            <a:r>
              <a:rPr lang="en-US" dirty="0" smtClean="0">
                <a:latin typeface="Times New Roman" pitchFamily="18" charset="0"/>
                <a:cs typeface="Times New Roman" pitchFamily="18" charset="0"/>
              </a:rPr>
              <a:t>enrollment</a:t>
            </a:r>
          </a:p>
          <a:p>
            <a:pPr lvl="1"/>
            <a:r>
              <a:rPr lang="en-US" dirty="0" smtClean="0">
                <a:latin typeface="Times New Roman" pitchFamily="18" charset="0"/>
                <a:cs typeface="Times New Roman" pitchFamily="18" charset="0"/>
              </a:rPr>
              <a:t>Coverage must not discriminate in favor of highly compensated employees</a:t>
            </a:r>
          </a:p>
          <a:p>
            <a:pPr lvl="1"/>
            <a:r>
              <a:rPr lang="en-US" dirty="0" smtClean="0">
                <a:latin typeface="Times New Roman" pitchFamily="18" charset="0"/>
                <a:cs typeface="Times New Roman" pitchFamily="18" charset="0"/>
              </a:rPr>
              <a:t>Employer may offer spousal and must offer dependent coverage (employer &amp; employee expense)</a:t>
            </a:r>
          </a:p>
          <a:p>
            <a:pPr marL="457200" lvl="1" indent="0">
              <a:buNone/>
            </a:pPr>
            <a:endParaRPr lang="en-US"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What if They Aren’t </a:t>
            </a:r>
            <a:r>
              <a:rPr lang="en-US" sz="2400" dirty="0" smtClean="0">
                <a:latin typeface="Times New Roman" pitchFamily="18" charset="0"/>
                <a:cs typeface="Times New Roman" pitchFamily="18" charset="0"/>
              </a:rPr>
              <a:t>Covered</a:t>
            </a:r>
          </a:p>
          <a:p>
            <a:pPr lvl="1"/>
            <a:r>
              <a:rPr lang="en-US" dirty="0" smtClean="0">
                <a:latin typeface="Times New Roman" pitchFamily="18" charset="0"/>
                <a:cs typeface="Times New Roman" pitchFamily="18" charset="0"/>
              </a:rPr>
              <a:t>Small Employers (&lt;50 FTE) are not subject to penalty</a:t>
            </a:r>
          </a:p>
          <a:p>
            <a:pPr lvl="1"/>
            <a:r>
              <a:rPr lang="en-US" dirty="0" smtClean="0">
                <a:latin typeface="Times New Roman" pitchFamily="18" charset="0"/>
                <a:cs typeface="Times New Roman" pitchFamily="18" charset="0"/>
              </a:rPr>
              <a:t>Large Employers may be subject to either</a:t>
            </a:r>
          </a:p>
          <a:p>
            <a:pPr lvl="2"/>
            <a:r>
              <a:rPr lang="en-US" sz="2400" dirty="0" smtClean="0">
                <a:latin typeface="Times New Roman" pitchFamily="18" charset="0"/>
                <a:cs typeface="Times New Roman" pitchFamily="18" charset="0"/>
              </a:rPr>
              <a:t>No Coverage Penalty ($2,000 per employee), or</a:t>
            </a:r>
          </a:p>
          <a:p>
            <a:pPr lvl="2"/>
            <a:r>
              <a:rPr lang="en-US" sz="2400" dirty="0" smtClean="0">
                <a:latin typeface="Times New Roman" pitchFamily="18" charset="0"/>
                <a:cs typeface="Times New Roman" pitchFamily="18" charset="0"/>
              </a:rPr>
              <a:t>Inadequate Coverage Penalty ($3,000 per employee)</a:t>
            </a:r>
          </a:p>
          <a:p>
            <a:pPr lvl="2"/>
            <a:r>
              <a:rPr lang="en-US" sz="2400" dirty="0" smtClean="0">
                <a:latin typeface="Times New Roman" pitchFamily="18" charset="0"/>
                <a:cs typeface="Times New Roman" pitchFamily="18" charset="0"/>
              </a:rPr>
              <a:t>Adequacy of coverage is determined by:</a:t>
            </a:r>
          </a:p>
          <a:p>
            <a:pPr lvl="3"/>
            <a:r>
              <a:rPr lang="en-US" sz="2400" dirty="0" smtClean="0">
                <a:latin typeface="Times New Roman" pitchFamily="18" charset="0"/>
                <a:cs typeface="Times New Roman" pitchFamily="18" charset="0"/>
              </a:rPr>
              <a:t>Affordability</a:t>
            </a:r>
          </a:p>
          <a:p>
            <a:pPr lvl="3"/>
            <a:r>
              <a:rPr lang="en-US" sz="2400" dirty="0">
                <a:latin typeface="Times New Roman" pitchFamily="18" charset="0"/>
                <a:cs typeface="Times New Roman" pitchFamily="18" charset="0"/>
              </a:rPr>
              <a:t>Actuarial </a:t>
            </a:r>
            <a:r>
              <a:rPr lang="en-US" sz="2400" dirty="0" smtClean="0">
                <a:latin typeface="Times New Roman" pitchFamily="18" charset="0"/>
                <a:cs typeface="Times New Roman" pitchFamily="18" charset="0"/>
              </a:rPr>
              <a:t>Coverage</a:t>
            </a:r>
            <a:endParaRPr lang="en-US" sz="2400" dirty="0">
              <a:latin typeface="Times New Roman" pitchFamily="18" charset="0"/>
              <a:cs typeface="Times New Roman" pitchFamily="18" charset="0"/>
            </a:endParaRPr>
          </a:p>
          <a:p>
            <a:endParaRPr lang="en-US" b="1" i="1" dirty="0"/>
          </a:p>
          <a:p>
            <a:endParaRPr lang="en-US" dirty="0"/>
          </a:p>
        </p:txBody>
      </p:sp>
      <p:sp>
        <p:nvSpPr>
          <p:cNvPr id="4" name="TextBox 3"/>
          <p:cNvSpPr txBox="1"/>
          <p:nvPr/>
        </p:nvSpPr>
        <p:spPr>
          <a:xfrm>
            <a:off x="6778232" y="5729022"/>
            <a:ext cx="4793658"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a:t>
            </a:r>
            <a:r>
              <a:rPr lang="en-US" sz="1050" dirty="0" smtClean="0">
                <a:latin typeface="Times New Roman" pitchFamily="18" charset="0"/>
                <a:cs typeface="Times New Roman" pitchFamily="18" charset="0"/>
              </a:rPr>
              <a:t>sr@ccsrinc.com</a:t>
            </a:r>
            <a:endParaRPr lang="en-US" sz="1050" dirty="0">
              <a:latin typeface="Times New Roman" pitchFamily="18" charset="0"/>
              <a:cs typeface="Times New Roman" pitchFamily="18" charset="0"/>
            </a:endParaRPr>
          </a:p>
        </p:txBody>
      </p:sp>
    </p:spTree>
    <p:extLst>
      <p:ext uri="{BB962C8B-B14F-4D97-AF65-F5344CB8AC3E}">
        <p14:creationId xmlns:p14="http://schemas.microsoft.com/office/powerpoint/2010/main" val="4260492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62948"/>
            <a:ext cx="10972800" cy="972532"/>
          </a:xfrm>
        </p:spPr>
        <p:txBody>
          <a:bodyPr>
            <a:normAutofit fontScale="90000"/>
          </a:bodyPr>
          <a:lstStyle/>
          <a:p>
            <a:pPr algn="ct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r>
              <a:rPr lang="en-US" sz="3600" dirty="0" smtClean="0">
                <a:solidFill>
                  <a:schemeClr val="tx1"/>
                </a:solidFill>
                <a:latin typeface="Times New Roman" pitchFamily="18" charset="0"/>
                <a:cs typeface="Times New Roman" pitchFamily="18" charset="0"/>
              </a:rPr>
              <a:t>PPACA</a:t>
            </a:r>
            <a:r>
              <a:rPr lang="en-US" sz="3600" dirty="0">
                <a:solidFill>
                  <a:schemeClr val="tx1"/>
                </a:solidFill>
                <a:latin typeface="Times New Roman" pitchFamily="18" charset="0"/>
                <a:cs typeface="Times New Roman" pitchFamily="18" charset="0"/>
              </a:rPr>
              <a:t> </a:t>
            </a:r>
            <a:r>
              <a:rPr lang="en-US" sz="3600" dirty="0" smtClean="0">
                <a:solidFill>
                  <a:schemeClr val="tx1"/>
                </a:solidFill>
                <a:latin typeface="Times New Roman" pitchFamily="18" charset="0"/>
                <a:cs typeface="Times New Roman" pitchFamily="18" charset="0"/>
              </a:rPr>
              <a:t>Coping Strategies </a:t>
            </a:r>
            <a:br>
              <a:rPr lang="en-US" sz="3600" dirty="0" smtClean="0">
                <a:solidFill>
                  <a:schemeClr val="tx1"/>
                </a:solidFill>
                <a:latin typeface="Times New Roman" pitchFamily="18" charset="0"/>
                <a:cs typeface="Times New Roman" pitchFamily="18" charset="0"/>
              </a:rPr>
            </a:br>
            <a:r>
              <a:rPr lang="en-US" sz="3600" dirty="0" smtClean="0">
                <a:solidFill>
                  <a:schemeClr val="tx1"/>
                </a:solidFill>
                <a:latin typeface="Times New Roman" pitchFamily="18" charset="0"/>
                <a:cs typeface="Times New Roman" pitchFamily="18" charset="0"/>
              </a:rPr>
              <a:t>Mitigating or Avoiding PPACA’s Impacts</a:t>
            </a:r>
            <a:endParaRPr lang="en-US" sz="3600" dirty="0">
              <a:solidFill>
                <a:schemeClr val="tx1"/>
              </a:solidFill>
              <a:latin typeface="Times New Roman" pitchFamily="18" charset="0"/>
              <a:cs typeface="Times New Roman" pitchFamily="18" charset="0"/>
            </a:endParaRPr>
          </a:p>
        </p:txBody>
      </p:sp>
      <p:sp>
        <p:nvSpPr>
          <p:cNvPr id="4" name="Content Placeholder 3"/>
          <p:cNvSpPr>
            <a:spLocks noGrp="1"/>
          </p:cNvSpPr>
          <p:nvPr>
            <p:ph idx="1"/>
          </p:nvPr>
        </p:nvSpPr>
        <p:spPr/>
        <p:txBody>
          <a:bodyPr/>
          <a:lstStyle/>
          <a:p>
            <a:endParaRPr lang="en-US" dirty="0" smtClean="0"/>
          </a:p>
          <a:p>
            <a:endParaRPr lang="en-US" dirty="0"/>
          </a:p>
        </p:txBody>
      </p:sp>
      <p:sp>
        <p:nvSpPr>
          <p:cNvPr id="11" name="TextBox 10"/>
          <p:cNvSpPr txBox="1"/>
          <p:nvPr/>
        </p:nvSpPr>
        <p:spPr>
          <a:xfrm flipH="1">
            <a:off x="6696501" y="5565149"/>
            <a:ext cx="4885899"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a:t>
            </a:r>
            <a:r>
              <a:rPr lang="en-US" sz="1050" dirty="0" smtClean="0">
                <a:latin typeface="Times New Roman" pitchFamily="18" charset="0"/>
                <a:cs typeface="Times New Roman" pitchFamily="18" charset="0"/>
              </a:rPr>
              <a:t>sr@ccsrinc.com</a:t>
            </a:r>
            <a:endParaRPr lang="en-US" sz="1050" dirty="0">
              <a:latin typeface="Times New Roman" pitchFamily="18" charset="0"/>
              <a:cs typeface="Times New Roman" pitchFamily="18" charset="0"/>
            </a:endParaRPr>
          </a:p>
        </p:txBody>
      </p:sp>
      <p:sp>
        <p:nvSpPr>
          <p:cNvPr id="3" name="TextBox 2"/>
          <p:cNvSpPr txBox="1"/>
          <p:nvPr/>
        </p:nvSpPr>
        <p:spPr>
          <a:xfrm>
            <a:off x="609600" y="2279176"/>
            <a:ext cx="10972800" cy="4278094"/>
          </a:xfrm>
          <a:prstGeom prst="rect">
            <a:avLst/>
          </a:prstGeom>
          <a:noFill/>
        </p:spPr>
        <p:txBody>
          <a:bodyPr wrap="square" rtlCol="0">
            <a:spAutoFit/>
          </a:bodyPr>
          <a:lstStyle/>
          <a:p>
            <a:r>
              <a:rPr lang="en-US" sz="2600" dirty="0" smtClean="0">
                <a:latin typeface="Times New Roman" panose="02020603050405020304" pitchFamily="18" charset="0"/>
                <a:cs typeface="Times New Roman" panose="02020603050405020304" pitchFamily="18" charset="0"/>
              </a:rPr>
              <a:t>Our discussion up to this point suggests there are at least six fundamental approaches to coping with, mitigating, or avoiding PPACA’s impacts. </a:t>
            </a:r>
          </a:p>
          <a:p>
            <a:endParaRPr lang="en-US" sz="16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Companies can mix and match among:</a:t>
            </a:r>
          </a:p>
          <a:p>
            <a:endParaRPr lang="en-US" sz="16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600" dirty="0" err="1" smtClean="0">
                <a:latin typeface="Times New Roman" panose="02020603050405020304" pitchFamily="18" charset="0"/>
                <a:cs typeface="Times New Roman" panose="02020603050405020304" pitchFamily="18" charset="0"/>
              </a:rPr>
              <a:t>Refuseniki</a:t>
            </a:r>
            <a:r>
              <a:rPr lang="en-US" sz="2600" dirty="0" smtClean="0">
                <a:latin typeface="Times New Roman" panose="02020603050405020304" pitchFamily="18" charset="0"/>
                <a:cs typeface="Times New Roman" panose="02020603050405020304" pitchFamily="18" charset="0"/>
              </a:rPr>
              <a:t> (Pay, Don’t Play)</a:t>
            </a:r>
          </a:p>
          <a:p>
            <a:pPr marL="514350" indent="-514350">
              <a:buFont typeface="+mj-lt"/>
              <a:buAutoNum type="arabicPeriod"/>
            </a:pPr>
            <a:r>
              <a:rPr lang="en-US" sz="2600" dirty="0" smtClean="0">
                <a:latin typeface="Times New Roman" panose="02020603050405020304" pitchFamily="18" charset="0"/>
                <a:cs typeface="Times New Roman" panose="02020603050405020304" pitchFamily="18" charset="0"/>
              </a:rPr>
              <a:t>Company Size Management</a:t>
            </a:r>
          </a:p>
          <a:p>
            <a:pPr marL="514350" indent="-514350">
              <a:buFont typeface="+mj-lt"/>
              <a:buAutoNum type="arabicPeriod"/>
            </a:pPr>
            <a:r>
              <a:rPr lang="en-US" sz="2600" dirty="0" smtClean="0">
                <a:latin typeface="Times New Roman" panose="02020603050405020304" pitchFamily="18" charset="0"/>
                <a:cs typeface="Times New Roman" panose="02020603050405020304" pitchFamily="18" charset="0"/>
              </a:rPr>
              <a:t>Labor Force Hours Management</a:t>
            </a:r>
          </a:p>
          <a:p>
            <a:pPr marL="514350" indent="-514350">
              <a:buFont typeface="+mj-lt"/>
              <a:buAutoNum type="arabicPeriod"/>
            </a:pPr>
            <a:r>
              <a:rPr lang="en-US" sz="2600" dirty="0" smtClean="0">
                <a:latin typeface="Times New Roman" panose="02020603050405020304" pitchFamily="18" charset="0"/>
                <a:cs typeface="Times New Roman" panose="02020603050405020304" pitchFamily="18" charset="0"/>
              </a:rPr>
              <a:t>Benefit Coverage Management</a:t>
            </a:r>
          </a:p>
          <a:p>
            <a:pPr marL="514350" indent="-514350">
              <a:buFont typeface="+mj-lt"/>
              <a:buAutoNum type="arabicPeriod"/>
            </a:pPr>
            <a:r>
              <a:rPr lang="en-US" sz="2600" dirty="0" smtClean="0">
                <a:latin typeface="Times New Roman" panose="02020603050405020304" pitchFamily="18" charset="0"/>
                <a:cs typeface="Times New Roman" panose="02020603050405020304" pitchFamily="18" charset="0"/>
              </a:rPr>
              <a:t>Benefit Cost Management</a:t>
            </a:r>
          </a:p>
          <a:p>
            <a:pPr marL="514350" indent="-514350">
              <a:buFont typeface="+mj-lt"/>
              <a:buAutoNum type="arabicPeriod"/>
            </a:pPr>
            <a:r>
              <a:rPr lang="en-US" sz="2600" dirty="0" smtClean="0">
                <a:latin typeface="Times New Roman" panose="02020603050405020304" pitchFamily="18" charset="0"/>
                <a:cs typeface="Times New Roman" panose="02020603050405020304" pitchFamily="18" charset="0"/>
              </a:rPr>
              <a:t>Pro-Active or Productivity Management</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758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55791"/>
            <a:ext cx="10972800" cy="822407"/>
          </a:xfrm>
        </p:spPr>
        <p:txBody>
          <a:bodyPr>
            <a:normAutofit fontScale="90000"/>
          </a:bodyPr>
          <a:lstStyle/>
          <a:p>
            <a:pPr algn="ct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r>
              <a:rPr lang="en-US" sz="4000" dirty="0" err="1" smtClean="0">
                <a:solidFill>
                  <a:schemeClr val="tx1"/>
                </a:solidFill>
                <a:latin typeface="Times New Roman" pitchFamily="18" charset="0"/>
                <a:cs typeface="Times New Roman" pitchFamily="18" charset="0"/>
              </a:rPr>
              <a:t>R</a:t>
            </a:r>
            <a:r>
              <a:rPr lang="en-US" sz="3600" dirty="0" err="1" smtClean="0">
                <a:solidFill>
                  <a:schemeClr val="tx1"/>
                </a:solidFill>
                <a:latin typeface="Times New Roman" pitchFamily="18" charset="0"/>
                <a:cs typeface="Times New Roman" pitchFamily="18" charset="0"/>
              </a:rPr>
              <a:t>efuseniki</a:t>
            </a:r>
            <a:r>
              <a:rPr lang="en-US" sz="3600" dirty="0" smtClean="0">
                <a:solidFill>
                  <a:schemeClr val="tx1"/>
                </a:solidFill>
                <a:latin typeface="Times New Roman" pitchFamily="18" charset="0"/>
                <a:cs typeface="Times New Roman" pitchFamily="18" charset="0"/>
              </a:rPr>
              <a:t> Strategy: Pay, Don’t Play For Large Companies</a:t>
            </a:r>
            <a:br>
              <a:rPr lang="en-US" sz="36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Viability Depends on Labor Market Conditions, Not Relative Costs of Penalty &amp; Coverage!</a:t>
            </a:r>
            <a:endParaRPr lang="en-US" sz="2400" dirty="0">
              <a:solidFill>
                <a:schemeClr val="tx1"/>
              </a:solidFill>
              <a:latin typeface="Times New Roman" pitchFamily="18" charset="0"/>
              <a:cs typeface="Times New Roman" pitchFamily="18" charset="0"/>
            </a:endParaRPr>
          </a:p>
        </p:txBody>
      </p:sp>
      <p:sp>
        <p:nvSpPr>
          <p:cNvPr id="4" name="Content Placeholder 3"/>
          <p:cNvSpPr>
            <a:spLocks noGrp="1"/>
          </p:cNvSpPr>
          <p:nvPr>
            <p:ph idx="1"/>
          </p:nvPr>
        </p:nvSpPr>
        <p:spPr>
          <a:xfrm>
            <a:off x="609600" y="979506"/>
            <a:ext cx="10972800" cy="1411389"/>
          </a:xfrm>
        </p:spPr>
        <p:txBody>
          <a:bodyPr/>
          <a:lstStyle/>
          <a:p>
            <a:pPr marL="0" indent="0">
              <a:buNone/>
            </a:pPr>
            <a:endParaRPr lang="en-US" dirty="0" smtClean="0"/>
          </a:p>
          <a:p>
            <a:endParaRPr lang="en-US" dirty="0"/>
          </a:p>
        </p:txBody>
      </p:sp>
      <p:sp>
        <p:nvSpPr>
          <p:cNvPr id="11" name="TextBox 10"/>
          <p:cNvSpPr txBox="1"/>
          <p:nvPr/>
        </p:nvSpPr>
        <p:spPr>
          <a:xfrm>
            <a:off x="8693624" y="5964241"/>
            <a:ext cx="3498376"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a:t>
            </a:r>
            <a:r>
              <a:rPr lang="en-US" sz="1050" dirty="0" smtClean="0">
                <a:latin typeface="Times New Roman" pitchFamily="18" charset="0"/>
                <a:cs typeface="Times New Roman" pitchFamily="18" charset="0"/>
              </a:rPr>
              <a:t>sr@ccsrinc.com</a:t>
            </a:r>
            <a:endParaRPr lang="en-US" sz="1050" dirty="0">
              <a:latin typeface="Times New Roman" pitchFamily="18" charset="0"/>
              <a:cs typeface="Times New Roman" pitchFamily="18" charset="0"/>
            </a:endParaRPr>
          </a:p>
        </p:txBody>
      </p:sp>
      <p:pic>
        <p:nvPicPr>
          <p:cNvPr id="6" name="Picture 5" descr="equation1.jpg"/>
          <p:cNvPicPr>
            <a:picLocks noChangeAspect="1"/>
          </p:cNvPicPr>
          <p:nvPr/>
        </p:nvPicPr>
        <p:blipFill>
          <a:blip r:embed="rId3" cstate="print"/>
          <a:stretch>
            <a:fillRect/>
          </a:stretch>
        </p:blipFill>
        <p:spPr>
          <a:xfrm>
            <a:off x="6096000" y="2502895"/>
            <a:ext cx="6096000" cy="3309602"/>
          </a:xfrm>
          <a:prstGeom prst="rect">
            <a:avLst/>
          </a:prstGeom>
        </p:spPr>
      </p:pic>
      <p:pic>
        <p:nvPicPr>
          <p:cNvPr id="7" name="Picture 6" descr="equation2.jpg"/>
          <p:cNvPicPr>
            <a:picLocks noChangeAspect="1"/>
          </p:cNvPicPr>
          <p:nvPr/>
        </p:nvPicPr>
        <p:blipFill>
          <a:blip r:embed="rId4" cstate="print"/>
          <a:stretch>
            <a:fillRect/>
          </a:stretch>
        </p:blipFill>
        <p:spPr>
          <a:xfrm>
            <a:off x="0" y="2475599"/>
            <a:ext cx="6287232" cy="3699630"/>
          </a:xfrm>
          <a:prstGeom prst="rect">
            <a:avLst/>
          </a:prstGeom>
        </p:spPr>
      </p:pic>
      <p:sp>
        <p:nvSpPr>
          <p:cNvPr id="3" name="TextBox 2"/>
          <p:cNvSpPr txBox="1"/>
          <p:nvPr/>
        </p:nvSpPr>
        <p:spPr>
          <a:xfrm>
            <a:off x="609600" y="1942232"/>
            <a:ext cx="5277216" cy="369332"/>
          </a:xfrm>
          <a:prstGeom prst="rect">
            <a:avLst/>
          </a:prstGeom>
          <a:solidFill>
            <a:schemeClr val="accent6"/>
          </a:solidFill>
        </p:spPr>
        <p:txBody>
          <a:bodyPr wrap="square" rtlCol="0">
            <a:spAutoFit/>
          </a:bodyPr>
          <a:lstStyle/>
          <a:p>
            <a:pPr algn="ctr"/>
            <a:r>
              <a:rPr lang="en-US" dirty="0" smtClean="0"/>
              <a:t>In Highly Competitive Labor Markets</a:t>
            </a:r>
            <a:endParaRPr lang="en-US" dirty="0"/>
          </a:p>
        </p:txBody>
      </p:sp>
      <p:sp>
        <p:nvSpPr>
          <p:cNvPr id="5" name="TextBox 4"/>
          <p:cNvSpPr txBox="1"/>
          <p:nvPr/>
        </p:nvSpPr>
        <p:spPr>
          <a:xfrm>
            <a:off x="6287232" y="1936860"/>
            <a:ext cx="5149592" cy="369332"/>
          </a:xfrm>
          <a:prstGeom prst="rect">
            <a:avLst/>
          </a:prstGeom>
          <a:solidFill>
            <a:schemeClr val="accent6"/>
          </a:solidFill>
        </p:spPr>
        <p:txBody>
          <a:bodyPr wrap="square" rtlCol="0">
            <a:spAutoFit/>
          </a:bodyPr>
          <a:lstStyle/>
          <a:p>
            <a:pPr algn="ctr"/>
            <a:r>
              <a:rPr lang="en-US" dirty="0" smtClean="0"/>
              <a:t>In Non-Competitive Labor Markets</a:t>
            </a:r>
            <a:endParaRPr lang="en-US" dirty="0"/>
          </a:p>
        </p:txBody>
      </p:sp>
    </p:spTree>
    <p:extLst>
      <p:ext uri="{BB962C8B-B14F-4D97-AF65-F5344CB8AC3E}">
        <p14:creationId xmlns:p14="http://schemas.microsoft.com/office/powerpoint/2010/main" val="112883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17377"/>
            <a:ext cx="10972800" cy="822407"/>
          </a:xfrm>
        </p:spPr>
        <p:txBody>
          <a:bodyPr>
            <a:normAutofit fontScale="90000"/>
          </a:bodyPr>
          <a:lstStyle/>
          <a:p>
            <a:pPr algn="ctr"/>
            <a:r>
              <a:rPr lang="en-US" sz="4000" dirty="0" smtClean="0">
                <a:solidFill>
                  <a:schemeClr val="tx1"/>
                </a:solidFill>
                <a:latin typeface="Times New Roman" pitchFamily="18" charset="0"/>
                <a:cs typeface="Times New Roman" pitchFamily="18" charset="0"/>
              </a:rPr>
              <a:t/>
            </a:r>
            <a:br>
              <a:rPr lang="en-US" sz="4000" dirty="0" smtClean="0">
                <a:solidFill>
                  <a:schemeClr val="tx1"/>
                </a:solidFill>
                <a:latin typeface="Times New Roman" pitchFamily="18" charset="0"/>
                <a:cs typeface="Times New Roman" pitchFamily="18" charset="0"/>
              </a:rPr>
            </a:br>
            <a:r>
              <a:rPr lang="en-US" sz="4000" dirty="0" err="1" smtClean="0">
                <a:solidFill>
                  <a:schemeClr val="tx1"/>
                </a:solidFill>
                <a:latin typeface="Times New Roman" pitchFamily="18" charset="0"/>
                <a:cs typeface="Times New Roman" pitchFamily="18" charset="0"/>
              </a:rPr>
              <a:t>R</a:t>
            </a:r>
            <a:r>
              <a:rPr lang="en-US" sz="3600" dirty="0" err="1" smtClean="0">
                <a:solidFill>
                  <a:schemeClr val="tx1"/>
                </a:solidFill>
                <a:latin typeface="Times New Roman" pitchFamily="18" charset="0"/>
                <a:cs typeface="Times New Roman" pitchFamily="18" charset="0"/>
              </a:rPr>
              <a:t>efuseniki</a:t>
            </a:r>
            <a:r>
              <a:rPr lang="en-US" sz="3600" dirty="0" smtClean="0">
                <a:solidFill>
                  <a:schemeClr val="tx1"/>
                </a:solidFill>
                <a:latin typeface="Times New Roman" pitchFamily="18" charset="0"/>
                <a:cs typeface="Times New Roman" pitchFamily="18" charset="0"/>
              </a:rPr>
              <a:t> Strategy: Play</a:t>
            </a:r>
            <a:r>
              <a:rPr lang="en-US" sz="3600" dirty="0">
                <a:solidFill>
                  <a:schemeClr val="tx1"/>
                </a:solidFill>
                <a:latin typeface="Times New Roman" pitchFamily="18" charset="0"/>
                <a:cs typeface="Times New Roman" pitchFamily="18" charset="0"/>
              </a:rPr>
              <a:t> </a:t>
            </a:r>
            <a:r>
              <a:rPr lang="en-US" sz="3600" dirty="0" smtClean="0">
                <a:solidFill>
                  <a:schemeClr val="tx1"/>
                </a:solidFill>
                <a:latin typeface="Times New Roman" pitchFamily="18" charset="0"/>
                <a:cs typeface="Times New Roman" pitchFamily="18" charset="0"/>
              </a:rPr>
              <a:t>or Don’t Play For Small Companies</a:t>
            </a:r>
            <a:br>
              <a:rPr lang="en-US" sz="36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Decision Often Depends on After Tax Cost Of Coverage &amp; General State of Employee Relations</a:t>
            </a:r>
            <a:endParaRPr lang="en-US" sz="2400" dirty="0">
              <a:solidFill>
                <a:schemeClr val="tx1"/>
              </a:solidFill>
              <a:latin typeface="Times New Roman" pitchFamily="18" charset="0"/>
              <a:cs typeface="Times New Roman" pitchFamily="18" charset="0"/>
            </a:endParaRPr>
          </a:p>
        </p:txBody>
      </p:sp>
      <p:sp>
        <p:nvSpPr>
          <p:cNvPr id="4" name="Content Placeholder 3"/>
          <p:cNvSpPr>
            <a:spLocks noGrp="1"/>
          </p:cNvSpPr>
          <p:nvPr>
            <p:ph idx="1"/>
          </p:nvPr>
        </p:nvSpPr>
        <p:spPr>
          <a:xfrm>
            <a:off x="759725" y="1974182"/>
            <a:ext cx="10972800" cy="1874488"/>
          </a:xfrm>
        </p:spPr>
        <p:txBody>
          <a:bodyPr>
            <a:noAutofit/>
          </a:bodyPr>
          <a:lstStyle/>
          <a:p>
            <a:pPr marL="0" indent="0">
              <a:buNone/>
            </a:pPr>
            <a:r>
              <a:rPr lang="en-US" sz="1600" dirty="0">
                <a:latin typeface="Times New Roman" panose="02020603050405020304" pitchFamily="18" charset="0"/>
                <a:cs typeface="Times New Roman" pitchFamily="18" charset="0"/>
              </a:rPr>
              <a:t>Availability of the credit for small employer coverage-</a:t>
            </a:r>
            <a:br>
              <a:rPr lang="en-US" sz="1600" dirty="0">
                <a:latin typeface="Times New Roman" panose="02020603050405020304" pitchFamily="18" charset="0"/>
                <a:cs typeface="Times New Roman" pitchFamily="18" charset="0"/>
              </a:rPr>
            </a:br>
            <a:r>
              <a:rPr lang="en-US" sz="1600" dirty="0">
                <a:latin typeface="Times New Roman" panose="02020603050405020304" pitchFamily="18" charset="0"/>
                <a:cs typeface="Times New Roman" pitchFamily="18" charset="0"/>
              </a:rPr>
              <a:t>    ●  Pay premiums for health insurance under a qualifying arrangement</a:t>
            </a:r>
            <a:br>
              <a:rPr lang="en-US" sz="1600" dirty="0">
                <a:latin typeface="Times New Roman" panose="02020603050405020304" pitchFamily="18" charset="0"/>
                <a:cs typeface="Times New Roman" pitchFamily="18" charset="0"/>
              </a:rPr>
            </a:br>
            <a:r>
              <a:rPr lang="en-US" sz="1600" dirty="0">
                <a:latin typeface="Times New Roman" panose="02020603050405020304" pitchFamily="18" charset="0"/>
                <a:cs typeface="Times New Roman" pitchFamily="18" charset="0"/>
              </a:rPr>
              <a:t>    ●  25 or fewer FTE Employees (2080 hours per year)</a:t>
            </a:r>
            <a:br>
              <a:rPr lang="en-US" sz="1600" dirty="0">
                <a:latin typeface="Times New Roman" panose="02020603050405020304" pitchFamily="18" charset="0"/>
                <a:cs typeface="Times New Roman" pitchFamily="18" charset="0"/>
              </a:rPr>
            </a:br>
            <a:r>
              <a:rPr lang="en-US" sz="1600" dirty="0">
                <a:latin typeface="Times New Roman" panose="02020603050405020304" pitchFamily="18" charset="0"/>
                <a:cs typeface="Times New Roman" pitchFamily="18" charset="0"/>
              </a:rPr>
              <a:t>    ●  Average annual wages &lt; $50000 per FTE</a:t>
            </a:r>
            <a:br>
              <a:rPr lang="en-US" sz="1600" dirty="0">
                <a:latin typeface="Times New Roman" panose="02020603050405020304" pitchFamily="18" charset="0"/>
                <a:cs typeface="Times New Roman" pitchFamily="18" charset="0"/>
              </a:rPr>
            </a:br>
            <a:r>
              <a:rPr lang="en-US" sz="1600" dirty="0">
                <a:latin typeface="Times New Roman" panose="02020603050405020304" pitchFamily="18" charset="0"/>
                <a:cs typeface="Times New Roman" pitchFamily="18" charset="0"/>
              </a:rPr>
              <a:t> </a:t>
            </a:r>
            <a:br>
              <a:rPr lang="en-US" sz="1600" dirty="0">
                <a:latin typeface="Times New Roman" panose="02020603050405020304" pitchFamily="18" charset="0"/>
                <a:cs typeface="Times New Roman" pitchFamily="18" charset="0"/>
              </a:rPr>
            </a:br>
            <a:r>
              <a:rPr lang="en-US" sz="1600" dirty="0">
                <a:latin typeface="Times New Roman" panose="02020603050405020304" pitchFamily="18" charset="0"/>
                <a:cs typeface="Times New Roman" pitchFamily="18" charset="0"/>
              </a:rPr>
              <a:t>Credit = 35% (50% after 1/1/2014) of cost of coverage</a:t>
            </a:r>
            <a:br>
              <a:rPr lang="en-US" sz="1600" dirty="0">
                <a:latin typeface="Times New Roman" panose="02020603050405020304" pitchFamily="18" charset="0"/>
                <a:cs typeface="Times New Roman" pitchFamily="18" charset="0"/>
              </a:rPr>
            </a:br>
            <a:r>
              <a:rPr lang="en-US" sz="1600" dirty="0">
                <a:latin typeface="Times New Roman" panose="02020603050405020304" pitchFamily="18" charset="0"/>
                <a:cs typeface="Times New Roman" pitchFamily="18" charset="0"/>
              </a:rPr>
              <a:t> After tax cost of coverage</a:t>
            </a:r>
          </a:p>
          <a:p>
            <a:pPr marL="0" indent="0">
              <a:buNone/>
            </a:pPr>
            <a:endParaRPr lang="en-US" sz="2000" dirty="0" smtClean="0"/>
          </a:p>
          <a:p>
            <a:pPr marL="0" indent="0">
              <a:buNone/>
            </a:pPr>
            <a:endParaRPr lang="en-US" sz="2000" dirty="0"/>
          </a:p>
        </p:txBody>
      </p:sp>
      <p:sp>
        <p:nvSpPr>
          <p:cNvPr id="11" name="TextBox 10"/>
          <p:cNvSpPr txBox="1"/>
          <p:nvPr/>
        </p:nvSpPr>
        <p:spPr>
          <a:xfrm>
            <a:off x="8693624" y="5964241"/>
            <a:ext cx="3498376" cy="577081"/>
          </a:xfrm>
          <a:prstGeom prst="rect">
            <a:avLst/>
          </a:prstGeom>
          <a:noFill/>
        </p:spPr>
        <p:txBody>
          <a:bodyPr wrap="square" rtlCol="0">
            <a:spAutoFit/>
          </a:bodyPr>
          <a:lstStyle/>
          <a:p>
            <a:pPr algn="r"/>
            <a:r>
              <a:rPr lang="en-US" sz="1050" dirty="0">
                <a:latin typeface="Times New Roman" pitchFamily="18" charset="0"/>
                <a:cs typeface="Times New Roman" pitchFamily="18" charset="0"/>
              </a:rPr>
              <a:t>Steven J. Roy</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Benefits Management Advisors, LLC  </a:t>
            </a:r>
            <a:br>
              <a:rPr lang="en-US" sz="1050" dirty="0">
                <a:latin typeface="Times New Roman" pitchFamily="18" charset="0"/>
                <a:cs typeface="Times New Roman" pitchFamily="18" charset="0"/>
              </a:rPr>
            </a:br>
            <a:r>
              <a:rPr lang="en-US" sz="1050" dirty="0">
                <a:latin typeface="Times New Roman" pitchFamily="18" charset="0"/>
                <a:cs typeface="Times New Roman" pitchFamily="18" charset="0"/>
              </a:rPr>
              <a:t>Cell: 818-489-4228  Fax: 818-232-9178  </a:t>
            </a:r>
            <a:r>
              <a:rPr lang="en-US" sz="1050" dirty="0" smtClean="0">
                <a:latin typeface="Times New Roman" pitchFamily="18" charset="0"/>
                <a:cs typeface="Times New Roman" pitchFamily="18" charset="0"/>
              </a:rPr>
              <a:t>sr@ccsrinc.com</a:t>
            </a:r>
            <a:endParaRPr lang="en-US" sz="1050" dirty="0">
              <a:latin typeface="Times New Roman" pitchFamily="18" charset="0"/>
              <a:cs typeface="Times New Roman" pitchFamily="18" charset="0"/>
            </a:endParaRPr>
          </a:p>
        </p:txBody>
      </p:sp>
      <p:pic>
        <p:nvPicPr>
          <p:cNvPr id="12" name="Picture 11" descr="equation 3.jpg"/>
          <p:cNvPicPr>
            <a:picLocks noChangeAspect="1"/>
          </p:cNvPicPr>
          <p:nvPr/>
        </p:nvPicPr>
        <p:blipFill>
          <a:blip r:embed="rId3" cstate="print"/>
          <a:stretch>
            <a:fillRect/>
          </a:stretch>
        </p:blipFill>
        <p:spPr>
          <a:xfrm>
            <a:off x="2355885" y="4009662"/>
            <a:ext cx="6337739" cy="2531660"/>
          </a:xfrm>
          <a:prstGeom prst="rect">
            <a:avLst/>
          </a:prstGeom>
        </p:spPr>
      </p:pic>
    </p:spTree>
    <p:extLst>
      <p:ext uri="{BB962C8B-B14F-4D97-AF65-F5344CB8AC3E}">
        <p14:creationId xmlns:p14="http://schemas.microsoft.com/office/powerpoint/2010/main" val="41717518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070C0"/>
      </a:accent1>
      <a:accent2>
        <a:srgbClr val="0B5394"/>
      </a:accent2>
      <a:accent3>
        <a:srgbClr val="0075A2"/>
      </a:accent3>
      <a:accent4>
        <a:srgbClr val="0B5394"/>
      </a:accent4>
      <a:accent5>
        <a:srgbClr val="0B5394"/>
      </a:accent5>
      <a:accent6>
        <a:srgbClr val="59A9F2"/>
      </a:accent6>
      <a:hlink>
        <a:srgbClr val="59A9F2"/>
      </a:hlink>
      <a:folHlink>
        <a:srgbClr val="0B539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2876</TotalTime>
  <Words>1804</Words>
  <Application>Microsoft Office PowerPoint</Application>
  <PresentationFormat>Custom</PresentationFormat>
  <Paragraphs>255</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 Implementing PPACA: A Strategic Guide  for Businesses</vt:lpstr>
      <vt:lpstr>PowerPoint Presentation</vt:lpstr>
      <vt:lpstr>        </vt:lpstr>
      <vt:lpstr>PPACA – Overview, Insurers’ &amp; Business’ Responsibilities</vt:lpstr>
      <vt:lpstr>PPACA’s Goldilocks Principle</vt:lpstr>
      <vt:lpstr>If The Business Mandate Applies (Pay or Play)</vt:lpstr>
      <vt:lpstr>   PPACA Coping Strategies  Mitigating or Avoiding PPACA’s Impacts</vt:lpstr>
      <vt:lpstr> Refuseniki Strategy: Pay, Don’t Play For Large Companies Viability Depends on Labor Market Conditions, Not Relative Costs of Penalty &amp; Coverage!</vt:lpstr>
      <vt:lpstr> Refuseniki Strategy: Play or Don’t Play For Small Companies Decision Often Depends on After Tax Cost Of Coverage &amp; General State of Employee Relations</vt:lpstr>
      <vt:lpstr>             Company Size Management Strategy Viability Determined By Company Growth Plan &amp; Task Divisibility</vt:lpstr>
      <vt:lpstr>             Labor Force Hours Management Strategy Most Viable with Relatively Unskilled Labor Force &amp; Highly Divisible Tasks</vt:lpstr>
      <vt:lpstr>             Benefit Coverage Management Strategy Most Viable with Relatively Unskilled Labor Force &amp; Highly Divisible Tasks</vt:lpstr>
      <vt:lpstr>             Cost Management Strategy Mid and Long Term Cost Considerations and Trends</vt:lpstr>
      <vt:lpstr>Cost Management Strategy Mid and Long Term Cost Considerations and Trends</vt:lpstr>
      <vt:lpstr>Cost Management Strategy Mid and Long Term Cost Considerations and Trends</vt:lpstr>
      <vt:lpstr>Cost Management Strategy PPACA’s Built-In Cost Containment “Incentive” - The Cadillac Tax</vt:lpstr>
      <vt:lpstr>Cost Management Strategy PPACA Limits Cost Shedding via “Employee Accountability” The 60% Actuarial Rule</vt:lpstr>
      <vt:lpstr>Proactive Employer Strategy  General Trends</vt:lpstr>
      <vt:lpstr>Proactive Employer Strategy Employee Accountability</vt:lpstr>
      <vt:lpstr>Proactive Employer Strategy Account Based Health Plans (ABHPs)</vt:lpstr>
      <vt:lpstr>Proactive Employer Strategy Account Based Health Plans (ABHPs)</vt:lpstr>
      <vt:lpstr>Proactive Employer Strategy On-Site Clinics and Telemedicine</vt:lpstr>
      <vt:lpstr>PPACA’s Impact on Corporate Culture</vt:lpstr>
      <vt:lpstr>More Information About Implementing PPACA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ObamaCare</dc:title>
  <dc:creator>Steven Roy</dc:creator>
  <cp:lastModifiedBy> Gary Patterson</cp:lastModifiedBy>
  <cp:revision>128</cp:revision>
  <dcterms:created xsi:type="dcterms:W3CDTF">2013-07-10T19:30:33Z</dcterms:created>
  <dcterms:modified xsi:type="dcterms:W3CDTF">2013-10-24T20:50:58Z</dcterms:modified>
</cp:coreProperties>
</file>